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 ContentType="image/tiff"/>
  <Default Extension="vml" ContentType="application/vnd.openxmlformats-officedocument.vmlDrawing"/>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60" r:id="rId2"/>
    <p:sldId id="263" r:id="rId3"/>
    <p:sldId id="262" r:id="rId4"/>
    <p:sldId id="264" r:id="rId5"/>
    <p:sldId id="265" r:id="rId6"/>
    <p:sldId id="267" r:id="rId7"/>
    <p:sldId id="269" r:id="rId8"/>
    <p:sldId id="270" r:id="rId9"/>
    <p:sldId id="271" r:id="rId10"/>
    <p:sldId id="268" r:id="rId11"/>
    <p:sldId id="272" r:id="rId12"/>
    <p:sldId id="274" r:id="rId13"/>
    <p:sldId id="276" r:id="rId14"/>
    <p:sldId id="273" r:id="rId15"/>
    <p:sldId id="275"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BC00"/>
    <a:srgbClr val="0056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85965" autoAdjust="0"/>
  </p:normalViewPr>
  <p:slideViewPr>
    <p:cSldViewPr snapToGrid="0" showGuides="1">
      <p:cViewPr varScale="1">
        <p:scale>
          <a:sx n="95" d="100"/>
          <a:sy n="95" d="100"/>
        </p:scale>
        <p:origin x="1194" y="78"/>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7/30/2021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Description of Periodic Table. Number of electrons each atom has available for bonding given at top of table (ignore transition metals). Bonds are two electrons that are shared between two atoms. Atoms form bonds until each atom has eight electrons (except H). For this reason carbon forms 4 bonds (8-4=4), and nitrogen forms 3 bonds (8-5=3).  Bonds to H often not explicitly drawn in chemical structures. All C atoms assumed to have 4 bonds, bonds not drawn are to H.</a:t>
            </a:r>
          </a:p>
        </p:txBody>
      </p:sp>
      <p:sp>
        <p:nvSpPr>
          <p:cNvPr id="4" name="Slide Number Placeholder 3"/>
          <p:cNvSpPr>
            <a:spLocks noGrp="1"/>
          </p:cNvSpPr>
          <p:nvPr>
            <p:ph type="sldNum" sz="quarter" idx="5"/>
          </p:nvPr>
        </p:nvSpPr>
        <p:spPr/>
        <p:txBody>
          <a:bodyPr/>
          <a:lstStyle/>
          <a:p>
            <a:fld id="{6ED6E280-104B-40C2-8F7C-A96F9A42198B}" type="slidenum">
              <a:rPr lang="en-US" smtClean="0"/>
              <a:t>2</a:t>
            </a:fld>
            <a:endParaRPr lang="en-US"/>
          </a:p>
        </p:txBody>
      </p:sp>
    </p:spTree>
    <p:extLst>
      <p:ext uri="{BB962C8B-B14F-4D97-AF65-F5344CB8AC3E}">
        <p14:creationId xmlns:p14="http://schemas.microsoft.com/office/powerpoint/2010/main" val="30279959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guar gum plastic will be stronger, some reasons students might give include molecular linkages in the guar gum, or more connections in the guar gum. </a:t>
            </a:r>
          </a:p>
        </p:txBody>
      </p:sp>
      <p:sp>
        <p:nvSpPr>
          <p:cNvPr id="4" name="Slide Number Placeholder 3"/>
          <p:cNvSpPr>
            <a:spLocks noGrp="1"/>
          </p:cNvSpPr>
          <p:nvPr>
            <p:ph type="sldNum" sz="quarter" idx="5"/>
          </p:nvPr>
        </p:nvSpPr>
        <p:spPr/>
        <p:txBody>
          <a:bodyPr/>
          <a:lstStyle/>
          <a:p>
            <a:fld id="{6ED6E280-104B-40C2-8F7C-A96F9A42198B}" type="slidenum">
              <a:rPr lang="en-US" smtClean="0"/>
              <a:t>12</a:t>
            </a:fld>
            <a:endParaRPr lang="en-US"/>
          </a:p>
        </p:txBody>
      </p:sp>
    </p:spTree>
    <p:extLst>
      <p:ext uri="{BB962C8B-B14F-4D97-AF65-F5344CB8AC3E}">
        <p14:creationId xmlns:p14="http://schemas.microsoft.com/office/powerpoint/2010/main" val="42034639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ED6E280-104B-40C2-8F7C-A96F9A42198B}" type="slidenum">
              <a:rPr lang="en-US" smtClean="0"/>
              <a:t>14</a:t>
            </a:fld>
            <a:endParaRPr lang="en-US"/>
          </a:p>
        </p:txBody>
      </p:sp>
    </p:spTree>
    <p:extLst>
      <p:ext uri="{BB962C8B-B14F-4D97-AF65-F5344CB8AC3E}">
        <p14:creationId xmlns:p14="http://schemas.microsoft.com/office/powerpoint/2010/main" val="1968204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plastics are similar to PET in that they can change shape when heat is applied. Unlike the PET, they cannot be reshaped if reheated (thermoset), while the PET can be reshaped if heat is applied (thermoplastic). At higher T the individual strands of PET in the bottle begin to separate from one another, allowing it to be reformed.</a:t>
            </a:r>
          </a:p>
        </p:txBody>
      </p:sp>
      <p:sp>
        <p:nvSpPr>
          <p:cNvPr id="4" name="Slide Number Placeholder 3"/>
          <p:cNvSpPr>
            <a:spLocks noGrp="1"/>
          </p:cNvSpPr>
          <p:nvPr>
            <p:ph type="sldNum" sz="quarter" idx="5"/>
          </p:nvPr>
        </p:nvSpPr>
        <p:spPr/>
        <p:txBody>
          <a:bodyPr/>
          <a:lstStyle/>
          <a:p>
            <a:fld id="{6ED6E280-104B-40C2-8F7C-A96F9A42198B}" type="slidenum">
              <a:rPr lang="en-US" smtClean="0"/>
              <a:t>15</a:t>
            </a:fld>
            <a:endParaRPr lang="en-US"/>
          </a:p>
        </p:txBody>
      </p:sp>
    </p:spTree>
    <p:extLst>
      <p:ext uri="{BB962C8B-B14F-4D97-AF65-F5344CB8AC3E}">
        <p14:creationId xmlns:p14="http://schemas.microsoft.com/office/powerpoint/2010/main" val="662479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Polymers are any molecule made from smaller, constituent molecules. Many natural polymers, DNA, proteins, etc. Plastics are polymers that can be molded or shaped w/ heat and/or pressure. Rubbers are natural plastics. Will model several natural polymers using model kits, then synthesize them in the lab.</a:t>
            </a:r>
          </a:p>
        </p:txBody>
      </p:sp>
      <p:sp>
        <p:nvSpPr>
          <p:cNvPr id="4" name="Slide Number Placeholder 3"/>
          <p:cNvSpPr>
            <a:spLocks noGrp="1"/>
          </p:cNvSpPr>
          <p:nvPr>
            <p:ph type="sldNum" sz="quarter" idx="5"/>
          </p:nvPr>
        </p:nvSpPr>
        <p:spPr/>
        <p:txBody>
          <a:bodyPr/>
          <a:lstStyle/>
          <a:p>
            <a:fld id="{6ED6E280-104B-40C2-8F7C-A96F9A42198B}" type="slidenum">
              <a:rPr lang="en-US" smtClean="0"/>
              <a:t>4</a:t>
            </a:fld>
            <a:endParaRPr lang="en-US"/>
          </a:p>
        </p:txBody>
      </p:sp>
    </p:spTree>
    <p:extLst>
      <p:ext uri="{BB962C8B-B14F-4D97-AF65-F5344CB8AC3E}">
        <p14:creationId xmlns:p14="http://schemas.microsoft.com/office/powerpoint/2010/main" val="3428672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Amylose will be used to model Guar gum (polysaccharide from beans) that will be crosslinked. Polyalanine will be used to model the casein that will be concatenated.</a:t>
            </a:r>
          </a:p>
        </p:txBody>
      </p:sp>
      <p:sp>
        <p:nvSpPr>
          <p:cNvPr id="4" name="Slide Number Placeholder 3"/>
          <p:cNvSpPr>
            <a:spLocks noGrp="1"/>
          </p:cNvSpPr>
          <p:nvPr>
            <p:ph type="sldNum" sz="quarter" idx="5"/>
          </p:nvPr>
        </p:nvSpPr>
        <p:spPr/>
        <p:txBody>
          <a:bodyPr/>
          <a:lstStyle/>
          <a:p>
            <a:fld id="{6ED6E280-104B-40C2-8F7C-A96F9A42198B}" type="slidenum">
              <a:rPr lang="en-US" smtClean="0"/>
              <a:t>5</a:t>
            </a:fld>
            <a:endParaRPr lang="en-US"/>
          </a:p>
        </p:txBody>
      </p:sp>
    </p:spTree>
    <p:extLst>
      <p:ext uri="{BB962C8B-B14F-4D97-AF65-F5344CB8AC3E}">
        <p14:creationId xmlns:p14="http://schemas.microsoft.com/office/powerpoint/2010/main" val="668060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After the students build the monomers, they should connect the glucose molecules to each other as shown on slide 5 to make amylose. The Terephthalic Acid and Ethene connect alternately to form PET (slide 10), and the alanine should be connected to make polyalanine. In the afternoon, the </a:t>
            </a:r>
            <a:r>
              <a:rPr lang="en-US" dirty="0" err="1"/>
              <a:t>polyanaline</a:t>
            </a:r>
            <a:r>
              <a:rPr lang="en-US" dirty="0"/>
              <a:t>/guar gum will be crosslinked with BO4 linkages to form a 3-D web/mesh (slide 11). The polyalanine (casein) will be heated and form concatenated structures like loose cables shaken up in a box.</a:t>
            </a:r>
          </a:p>
        </p:txBody>
      </p:sp>
      <p:sp>
        <p:nvSpPr>
          <p:cNvPr id="4" name="Slide Number Placeholder 3"/>
          <p:cNvSpPr>
            <a:spLocks noGrp="1"/>
          </p:cNvSpPr>
          <p:nvPr>
            <p:ph type="sldNum" sz="quarter" idx="5"/>
          </p:nvPr>
        </p:nvSpPr>
        <p:spPr/>
        <p:txBody>
          <a:bodyPr/>
          <a:lstStyle/>
          <a:p>
            <a:fld id="{6ED6E280-104B-40C2-8F7C-A96F9A42198B}" type="slidenum">
              <a:rPr lang="en-US" smtClean="0"/>
              <a:t>6</a:t>
            </a:fld>
            <a:endParaRPr lang="en-US"/>
          </a:p>
        </p:txBody>
      </p:sp>
    </p:spTree>
    <p:extLst>
      <p:ext uri="{BB962C8B-B14F-4D97-AF65-F5344CB8AC3E}">
        <p14:creationId xmlns:p14="http://schemas.microsoft.com/office/powerpoint/2010/main" val="8536467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PET is made from individual PET strands that have cooled and are held together by intermolecular forces (H-bonding and dipolar interactions). Each individual PET strand is quite strong. This is why it can be reshaped when heated (unlike the guar gum and casein polymers). </a:t>
            </a:r>
          </a:p>
        </p:txBody>
      </p:sp>
      <p:sp>
        <p:nvSpPr>
          <p:cNvPr id="4" name="Slide Number Placeholder 3"/>
          <p:cNvSpPr>
            <a:spLocks noGrp="1"/>
          </p:cNvSpPr>
          <p:nvPr>
            <p:ph type="sldNum" sz="quarter" idx="5"/>
          </p:nvPr>
        </p:nvSpPr>
        <p:spPr/>
        <p:txBody>
          <a:bodyPr/>
          <a:lstStyle/>
          <a:p>
            <a:fld id="{6ED6E280-104B-40C2-8F7C-A96F9A42198B}" type="slidenum">
              <a:rPr lang="en-US" smtClean="0"/>
              <a:t>7</a:t>
            </a:fld>
            <a:endParaRPr lang="en-US"/>
          </a:p>
        </p:txBody>
      </p:sp>
    </p:spTree>
    <p:extLst>
      <p:ext uri="{BB962C8B-B14F-4D97-AF65-F5344CB8AC3E}">
        <p14:creationId xmlns:p14="http://schemas.microsoft.com/office/powerpoint/2010/main" val="28990322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Note no chemical bonds will form between casein molecules, they will only be held together by H-bonds and </a:t>
            </a:r>
            <a:r>
              <a:rPr lang="en-US" dirty="0" err="1"/>
              <a:t>sterics</a:t>
            </a:r>
            <a:r>
              <a:rPr lang="en-US" dirty="0"/>
              <a:t>. </a:t>
            </a:r>
          </a:p>
        </p:txBody>
      </p:sp>
      <p:sp>
        <p:nvSpPr>
          <p:cNvPr id="4" name="Slide Number Placeholder 3"/>
          <p:cNvSpPr>
            <a:spLocks noGrp="1"/>
          </p:cNvSpPr>
          <p:nvPr>
            <p:ph type="sldNum" sz="quarter" idx="5"/>
          </p:nvPr>
        </p:nvSpPr>
        <p:spPr/>
        <p:txBody>
          <a:bodyPr/>
          <a:lstStyle/>
          <a:p>
            <a:fld id="{6ED6E280-104B-40C2-8F7C-A96F9A42198B}" type="slidenum">
              <a:rPr lang="en-US" smtClean="0"/>
              <a:t>8</a:t>
            </a:fld>
            <a:endParaRPr lang="en-US"/>
          </a:p>
        </p:txBody>
      </p:sp>
    </p:spTree>
    <p:extLst>
      <p:ext uri="{BB962C8B-B14F-4D97-AF65-F5344CB8AC3E}">
        <p14:creationId xmlns:p14="http://schemas.microsoft.com/office/powerpoint/2010/main" val="118182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polymerized guar gum actually ends up softer because it has more strength, the casein plastic crumbles when force is applied to it. </a:t>
            </a:r>
          </a:p>
        </p:txBody>
      </p:sp>
      <p:sp>
        <p:nvSpPr>
          <p:cNvPr id="4" name="Slide Number Placeholder 3"/>
          <p:cNvSpPr>
            <a:spLocks noGrp="1"/>
          </p:cNvSpPr>
          <p:nvPr>
            <p:ph type="sldNum" sz="quarter" idx="5"/>
          </p:nvPr>
        </p:nvSpPr>
        <p:spPr/>
        <p:txBody>
          <a:bodyPr/>
          <a:lstStyle/>
          <a:p>
            <a:fld id="{6ED6E280-104B-40C2-8F7C-A96F9A42198B}" type="slidenum">
              <a:rPr lang="en-US" smtClean="0"/>
              <a:t>9</a:t>
            </a:fld>
            <a:endParaRPr lang="en-US"/>
          </a:p>
        </p:txBody>
      </p:sp>
    </p:spTree>
    <p:extLst>
      <p:ext uri="{BB962C8B-B14F-4D97-AF65-F5344CB8AC3E}">
        <p14:creationId xmlns:p14="http://schemas.microsoft.com/office/powerpoint/2010/main" val="2311926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Ethene should be much harder to bend. Only single bonds should rotate. The PET and </a:t>
            </a:r>
            <a:r>
              <a:rPr lang="en-US" dirty="0" err="1"/>
              <a:t>polyamylose</a:t>
            </a:r>
            <a:r>
              <a:rPr lang="en-US" dirty="0"/>
              <a:t> should be more rigid. All could potentially break. No limit to polymer length. Polymers are very large molecules.</a:t>
            </a:r>
          </a:p>
        </p:txBody>
      </p:sp>
      <p:sp>
        <p:nvSpPr>
          <p:cNvPr id="4" name="Slide Number Placeholder 3"/>
          <p:cNvSpPr>
            <a:spLocks noGrp="1"/>
          </p:cNvSpPr>
          <p:nvPr>
            <p:ph type="sldNum" sz="quarter" idx="5"/>
          </p:nvPr>
        </p:nvSpPr>
        <p:spPr/>
        <p:txBody>
          <a:bodyPr/>
          <a:lstStyle/>
          <a:p>
            <a:fld id="{6ED6E280-104B-40C2-8F7C-A96F9A42198B}" type="slidenum">
              <a:rPr lang="en-US" smtClean="0"/>
              <a:t>10</a:t>
            </a:fld>
            <a:endParaRPr lang="en-US"/>
          </a:p>
        </p:txBody>
      </p:sp>
    </p:spTree>
    <p:extLst>
      <p:ext uri="{BB962C8B-B14F-4D97-AF65-F5344CB8AC3E}">
        <p14:creationId xmlns:p14="http://schemas.microsoft.com/office/powerpoint/2010/main" val="4286823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Emphasize the borax needs to be added slowly while stirring, otherwise all of the crosslinks will form in the same region of the solution and you won’t get the desired gooeyness.</a:t>
            </a:r>
          </a:p>
        </p:txBody>
      </p:sp>
      <p:sp>
        <p:nvSpPr>
          <p:cNvPr id="4" name="Slide Number Placeholder 3"/>
          <p:cNvSpPr>
            <a:spLocks noGrp="1"/>
          </p:cNvSpPr>
          <p:nvPr>
            <p:ph type="sldNum" sz="quarter" idx="5"/>
          </p:nvPr>
        </p:nvSpPr>
        <p:spPr/>
        <p:txBody>
          <a:bodyPr/>
          <a:lstStyle/>
          <a:p>
            <a:fld id="{6ED6E280-104B-40C2-8F7C-A96F9A42198B}" type="slidenum">
              <a:rPr lang="en-US" smtClean="0"/>
              <a:t>11</a:t>
            </a:fld>
            <a:endParaRPr lang="en-US"/>
          </a:p>
        </p:txBody>
      </p:sp>
    </p:spTree>
    <p:extLst>
      <p:ext uri="{BB962C8B-B14F-4D97-AF65-F5344CB8AC3E}">
        <p14:creationId xmlns:p14="http://schemas.microsoft.com/office/powerpoint/2010/main" val="501044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p:cNvSpPr/>
          <p:nvPr userDrawn="1"/>
        </p:nvSpPr>
        <p:spPr>
          <a:xfrm>
            <a:off x="543466" y="552093"/>
            <a:ext cx="8054915" cy="5727939"/>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657766" y="681487"/>
            <a:ext cx="7811219" cy="5486400"/>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ctrTitle" hasCustomPrompt="1"/>
          </p:nvPr>
        </p:nvSpPr>
        <p:spPr>
          <a:xfrm>
            <a:off x="743484" y="1122363"/>
            <a:ext cx="7631395" cy="2387600"/>
          </a:xfrm>
        </p:spPr>
        <p:txBody>
          <a:bodyPr anchor="b">
            <a:normAutofit/>
          </a:bodyPr>
          <a:lstStyle>
            <a:lvl1pPr algn="ctr">
              <a:defRPr sz="4400" b="1">
                <a:solidFill>
                  <a:srgbClr val="00567D"/>
                </a:solidFill>
                <a:latin typeface="+mn-lt"/>
              </a:defRPr>
            </a:lvl1pPr>
          </a:lstStyle>
          <a:p>
            <a:r>
              <a:rPr lang="en-US" dirty="0"/>
              <a:t>ND EPSCoR Template             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7" name="Picture 6"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2686050" y="5533845"/>
            <a:ext cx="3532517" cy="1209855"/>
          </a:xfrm>
          <a:prstGeom prst="rect">
            <a:avLst/>
          </a:prstGeom>
          <a:noFill/>
          <a:ln>
            <a:noFill/>
          </a:ln>
        </p:spPr>
      </p:pic>
    </p:spTree>
    <p:extLst>
      <p:ext uri="{BB962C8B-B14F-4D97-AF65-F5344CB8AC3E}">
        <p14:creationId xmlns:p14="http://schemas.microsoft.com/office/powerpoint/2010/main" val="3272811989"/>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803305"/>
            <a:ext cx="7665578" cy="887384"/>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726392" y="1825625"/>
            <a:ext cx="7665579"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US"/>
              <a:t>10/17/2018</a:t>
            </a:r>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77950" y="6115667"/>
            <a:ext cx="1562461" cy="394652"/>
          </a:xfrm>
          <a:prstGeom prst="rect">
            <a:avLst/>
          </a:prstGeom>
          <a:noFill/>
          <a:ln>
            <a:noFill/>
          </a:ln>
        </p:spPr>
      </p:pic>
    </p:spTree>
    <p:extLst>
      <p:ext uri="{BB962C8B-B14F-4D97-AF65-F5344CB8AC3E}">
        <p14:creationId xmlns:p14="http://schemas.microsoft.com/office/powerpoint/2010/main" val="3002026004"/>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539146" y="527052"/>
            <a:ext cx="8065707" cy="5803895"/>
          </a:xfrm>
          <a:prstGeom prst="rect">
            <a:avLst/>
          </a:prstGeom>
        </p:spPr>
      </p:pic>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26393" y="794759"/>
            <a:ext cx="7674124" cy="895930"/>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Content Placeholder 2"/>
          <p:cNvSpPr>
            <a:spLocks noGrp="1"/>
          </p:cNvSpPr>
          <p:nvPr>
            <p:ph sz="half" idx="1"/>
          </p:nvPr>
        </p:nvSpPr>
        <p:spPr>
          <a:xfrm>
            <a:off x="726392" y="1825625"/>
            <a:ext cx="3788457"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771207"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79291" y="6115667"/>
            <a:ext cx="1562461" cy="394652"/>
          </a:xfrm>
          <a:prstGeom prst="rect">
            <a:avLst/>
          </a:prstGeom>
          <a:noFill/>
          <a:ln>
            <a:noFill/>
          </a:ln>
        </p:spPr>
      </p:pic>
    </p:spTree>
    <p:extLst>
      <p:ext uri="{BB962C8B-B14F-4D97-AF65-F5344CB8AC3E}">
        <p14:creationId xmlns:p14="http://schemas.microsoft.com/office/powerpoint/2010/main" val="373619822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Rectangle 11"/>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11" name="Rectangle 10"/>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811850"/>
            <a:ext cx="7682669" cy="878839"/>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Text Placeholder 2"/>
          <p:cNvSpPr>
            <a:spLocks noGrp="1"/>
          </p:cNvSpPr>
          <p:nvPr>
            <p:ph type="body" idx="1"/>
          </p:nvPr>
        </p:nvSpPr>
        <p:spPr>
          <a:xfrm>
            <a:off x="717846" y="1681163"/>
            <a:ext cx="378033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717846" y="2505075"/>
            <a:ext cx="3780335"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1" y="1681163"/>
            <a:ext cx="3771366" cy="823912"/>
          </a:xfrm>
        </p:spPr>
        <p:txBody>
          <a:bodyPr anchor="b">
            <a:normAutofit/>
          </a:bodyP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4629151" y="2505075"/>
            <a:ext cx="3771366" cy="368458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r>
              <a:rPr lang="en-US"/>
              <a:t>10/17/2018</a:t>
            </a:r>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pic>
        <p:nvPicPr>
          <p:cNvPr id="10" name="Picture 9"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1649" y="6103612"/>
            <a:ext cx="1562461" cy="394652"/>
          </a:xfrm>
          <a:prstGeom prst="rect">
            <a:avLst/>
          </a:prstGeom>
          <a:noFill/>
          <a:ln>
            <a:noFill/>
          </a:ln>
        </p:spPr>
      </p:pic>
    </p:spTree>
    <p:extLst>
      <p:ext uri="{BB962C8B-B14F-4D97-AF65-F5344CB8AC3E}">
        <p14:creationId xmlns:p14="http://schemas.microsoft.com/office/powerpoint/2010/main" val="402583840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Rectangle 7"/>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7" name="Picture 6"/>
          <p:cNvPicPr>
            <a:picLocks noChangeAspect="1"/>
          </p:cNvPicPr>
          <p:nvPr userDrawn="1"/>
        </p:nvPicPr>
        <p:blipFill>
          <a:blip r:embed="rId2"/>
          <a:stretch>
            <a:fillRect/>
          </a:stretch>
        </p:blipFill>
        <p:spPr>
          <a:xfrm>
            <a:off x="639739" y="633741"/>
            <a:ext cx="7864522" cy="5590517"/>
          </a:xfrm>
          <a:prstGeom prst="rect">
            <a:avLst/>
          </a:prstGeom>
        </p:spPr>
      </p:pic>
      <p:sp>
        <p:nvSpPr>
          <p:cNvPr id="2" name="Title 1"/>
          <p:cNvSpPr>
            <a:spLocks noGrp="1"/>
          </p:cNvSpPr>
          <p:nvPr>
            <p:ph type="title"/>
          </p:nvPr>
        </p:nvSpPr>
        <p:spPr>
          <a:xfrm>
            <a:off x="726393" y="726393"/>
            <a:ext cx="7674124" cy="964296"/>
          </a:xfrm>
        </p:spPr>
        <p:txBody>
          <a:bodyPr>
            <a:normAutofit/>
          </a:bodyPr>
          <a:lstStyle>
            <a:lvl1pPr>
              <a:defRPr sz="3600" b="1">
                <a:solidFill>
                  <a:srgbClr val="00567D"/>
                </a:solidFill>
                <a:latin typeface="+mn-lt"/>
              </a:defRPr>
            </a:lvl1pPr>
          </a:lstStyle>
          <a:p>
            <a:r>
              <a:rPr lang="en-US" dirty="0"/>
              <a:t>Click to edit Master title style</a:t>
            </a:r>
          </a:p>
        </p:txBody>
      </p:sp>
      <p:sp>
        <p:nvSpPr>
          <p:cNvPr id="3" name="Date Placeholder 2"/>
          <p:cNvSpPr>
            <a:spLocks noGrp="1"/>
          </p:cNvSpPr>
          <p:nvPr>
            <p:ph type="dt" sz="half" idx="10"/>
          </p:nvPr>
        </p:nvSpPr>
        <p:spPr/>
        <p:txBody>
          <a:bodyPr/>
          <a:lstStyle/>
          <a:p>
            <a:r>
              <a:rPr lang="en-US"/>
              <a:t>10/17/2018</a:t>
            </a:r>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pic>
        <p:nvPicPr>
          <p:cNvPr id="6" name="Picture 5" descr="U:\Forms\EPSCoR logo\VPRC 8669 EPSCOR logo Full.jpg"/>
          <p:cNvPicPr/>
          <p:nvPr userDrawn="1"/>
        </p:nvPicPr>
        <p:blipFill rotWithShape="1">
          <a:blip r:embed="rId3" cstate="print">
            <a:extLst>
              <a:ext uri="{28A0092B-C50C-407E-A947-70E740481C1C}">
                <a14:useLocalDpi xmlns:a14="http://schemas.microsoft.com/office/drawing/2010/main" val="0"/>
              </a:ext>
            </a:extLst>
          </a:blip>
          <a:srcRect t="7623" b="8520"/>
          <a:stretch/>
        </p:blipFill>
        <p:spPr bwMode="auto">
          <a:xfrm>
            <a:off x="3782224" y="6055668"/>
            <a:ext cx="1562461" cy="394652"/>
          </a:xfrm>
          <a:prstGeom prst="rect">
            <a:avLst/>
          </a:prstGeom>
          <a:noFill/>
          <a:ln>
            <a:noFill/>
          </a:ln>
        </p:spPr>
      </p:pic>
    </p:spTree>
    <p:extLst>
      <p:ext uri="{BB962C8B-B14F-4D97-AF65-F5344CB8AC3E}">
        <p14:creationId xmlns:p14="http://schemas.microsoft.com/office/powerpoint/2010/main" val="2962536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6" name="Rectangle 5"/>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Date Placeholder 1"/>
          <p:cNvSpPr>
            <a:spLocks noGrp="1"/>
          </p:cNvSpPr>
          <p:nvPr>
            <p:ph type="dt" sz="half" idx="10"/>
          </p:nvPr>
        </p:nvSpPr>
        <p:spPr/>
        <p:txBody>
          <a:bodyPr/>
          <a:lstStyle/>
          <a:p>
            <a:r>
              <a:rPr lang="en-US"/>
              <a:t>10/17/2018</a:t>
            </a:r>
          </a:p>
        </p:txBody>
      </p:sp>
      <p:sp>
        <p:nvSpPr>
          <p:cNvPr id="4" name="Slide Number Placeholder 3"/>
          <p:cNvSpPr>
            <a:spLocks noGrp="1"/>
          </p:cNvSpPr>
          <p:nvPr>
            <p:ph type="sldNum" sz="quarter" idx="12"/>
          </p:nvPr>
        </p:nvSpPr>
        <p:spPr/>
        <p:txBody>
          <a:bodyPr/>
          <a:lstStyle/>
          <a:p>
            <a:fld id="{8C5A40D2-BF58-465D-8282-B59BC9A150F5}" type="slidenum">
              <a:rPr lang="en-US" smtClean="0"/>
              <a:t>‹#›</a:t>
            </a:fld>
            <a:endParaRPr lang="en-US"/>
          </a:p>
        </p:txBody>
      </p:sp>
      <p:pic>
        <p:nvPicPr>
          <p:cNvPr id="5" name="Picture 4"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90769" y="6109665"/>
            <a:ext cx="1562461" cy="394652"/>
          </a:xfrm>
          <a:prstGeom prst="rect">
            <a:avLst/>
          </a:prstGeom>
          <a:noFill/>
          <a:ln>
            <a:noFill/>
          </a:ln>
        </p:spPr>
      </p:pic>
    </p:spTree>
    <p:extLst>
      <p:ext uri="{BB962C8B-B14F-4D97-AF65-F5344CB8AC3E}">
        <p14:creationId xmlns:p14="http://schemas.microsoft.com/office/powerpoint/2010/main" val="312297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57766" y="715993"/>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3" name="Content Placeholder 2"/>
          <p:cNvSpPr>
            <a:spLocks noGrp="1"/>
          </p:cNvSpPr>
          <p:nvPr>
            <p:ph idx="1"/>
          </p:nvPr>
        </p:nvSpPr>
        <p:spPr>
          <a:xfrm>
            <a:off x="3693319" y="786212"/>
            <a:ext cx="4707197" cy="5074839"/>
          </a:xfrm>
        </p:spPr>
        <p:txBody>
          <a:bodyPr/>
          <a:lstStyle>
            <a:lvl1pPr>
              <a:defRPr sz="3200" b="1">
                <a:solidFill>
                  <a:srgbClr val="00567D"/>
                </a:solidFill>
              </a:defRPr>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Tree>
    <p:extLst>
      <p:ext uri="{BB962C8B-B14F-4D97-AF65-F5344CB8AC3E}">
        <p14:creationId xmlns:p14="http://schemas.microsoft.com/office/powerpoint/2010/main" val="17777887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
        <p:nvSpPr>
          <p:cNvPr id="10" name="Rectangle 9"/>
          <p:cNvSpPr/>
          <p:nvPr userDrawn="1"/>
        </p:nvSpPr>
        <p:spPr>
          <a:xfrm>
            <a:off x="543466" y="569344"/>
            <a:ext cx="8054915" cy="5788324"/>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9" name="Rectangle 8"/>
          <p:cNvSpPr/>
          <p:nvPr userDrawn="1"/>
        </p:nvSpPr>
        <p:spPr>
          <a:xfrm>
            <a:off x="628650" y="698740"/>
            <a:ext cx="7811219" cy="5529532"/>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2" name="Title 1"/>
          <p:cNvSpPr>
            <a:spLocks noGrp="1"/>
          </p:cNvSpPr>
          <p:nvPr>
            <p:ph type="title"/>
          </p:nvPr>
        </p:nvSpPr>
        <p:spPr>
          <a:xfrm>
            <a:off x="717847" y="786212"/>
            <a:ext cx="2861172" cy="1271187"/>
          </a:xfrm>
        </p:spPr>
        <p:txBody>
          <a:bodyPr anchor="b">
            <a:normAutofit/>
          </a:bodyPr>
          <a:lstStyle>
            <a:lvl1pPr>
              <a:defRPr sz="2800" b="1">
                <a:solidFill>
                  <a:srgbClr val="00567D"/>
                </a:solidFill>
                <a:latin typeface="+mn-lt"/>
              </a:defRPr>
            </a:lvl1pPr>
          </a:lstStyle>
          <a:p>
            <a:r>
              <a:rPr lang="en-US" dirty="0"/>
              <a:t>Click to edit Master title style</a:t>
            </a:r>
          </a:p>
        </p:txBody>
      </p:sp>
      <p:sp>
        <p:nvSpPr>
          <p:cNvPr id="4" name="Text Placeholder 3"/>
          <p:cNvSpPr>
            <a:spLocks noGrp="1"/>
          </p:cNvSpPr>
          <p:nvPr>
            <p:ph type="body" sz="half" idx="2"/>
          </p:nvPr>
        </p:nvSpPr>
        <p:spPr>
          <a:xfrm>
            <a:off x="717847" y="2057400"/>
            <a:ext cx="2861172"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r>
              <a:rPr lang="en-US"/>
              <a:t>10/17/2018</a:t>
            </a:r>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pic>
        <p:nvPicPr>
          <p:cNvPr id="8" name="Picture 7"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3782144" y="6103612"/>
            <a:ext cx="1562461" cy="394652"/>
          </a:xfrm>
          <a:prstGeom prst="rect">
            <a:avLst/>
          </a:prstGeom>
          <a:noFill/>
          <a:ln>
            <a:noFill/>
          </a:ln>
        </p:spPr>
      </p:pic>
      <p:sp>
        <p:nvSpPr>
          <p:cNvPr id="11" name="Picture Placeholder 2"/>
          <p:cNvSpPr>
            <a:spLocks noGrp="1" noChangeAspect="1"/>
          </p:cNvSpPr>
          <p:nvPr>
            <p:ph type="pic" idx="13"/>
          </p:nvPr>
        </p:nvSpPr>
        <p:spPr>
          <a:xfrm>
            <a:off x="3664203" y="786213"/>
            <a:ext cx="4629150" cy="5082776"/>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Tree>
    <p:extLst>
      <p:ext uri="{BB962C8B-B14F-4D97-AF65-F5344CB8AC3E}">
        <p14:creationId xmlns:p14="http://schemas.microsoft.com/office/powerpoint/2010/main" val="40948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ND EPSCoR Template in 4:3</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Use the template below for presentations</a:t>
            </a:r>
          </a:p>
          <a:p>
            <a:pPr lvl="1"/>
            <a:r>
              <a:rPr lang="en-US" dirty="0"/>
              <a:t>Use RGB 308 for the blue</a:t>
            </a:r>
          </a:p>
          <a:p>
            <a:pPr lvl="2"/>
            <a:r>
              <a:rPr lang="en-US" dirty="0"/>
              <a:t>Use RGB 376 for the green</a:t>
            </a:r>
          </a:p>
          <a:p>
            <a:pPr lvl="3"/>
            <a:r>
              <a:rPr lang="en-US" dirty="0"/>
              <a:t>Ensure font size is readable for group (ex. 20)</a:t>
            </a:r>
          </a:p>
          <a:p>
            <a:pPr lvl="3"/>
            <a:r>
              <a:rPr lang="en-US" dirty="0"/>
              <a:t>Use Calibri and Verdana as preferred fonts</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10/17/2018</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spTree>
    <p:extLst>
      <p:ext uri="{BB962C8B-B14F-4D97-AF65-F5344CB8AC3E}">
        <p14:creationId xmlns:p14="http://schemas.microsoft.com/office/powerpoint/2010/main" val="3371821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72" r:id="rId8"/>
  </p:sldLayoutIdLst>
  <p:hf hdr="0" ftr="0"/>
  <p:txStyles>
    <p:titleStyle>
      <a:lvl1pPr algn="l" defTabSz="914400" rtl="0" eaLnBrk="1" latinLnBrk="0" hangingPunct="1">
        <a:lnSpc>
          <a:spcPct val="90000"/>
        </a:lnSpc>
        <a:spcBef>
          <a:spcPct val="0"/>
        </a:spcBef>
        <a:buNone/>
        <a:defRPr sz="4400" kern="12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rEaqfA-1JnM" TargetMode="External"/><Relationship Id="rId7" Type="http://schemas.openxmlformats.org/officeDocument/2006/relationships/image" Target="../media/image22.png"/><Relationship Id="rId2" Type="http://schemas.openxmlformats.org/officeDocument/2006/relationships/hyperlink" Target="https://www.youtube.com/watch?v=TRy2sD_k57g" TargetMode="Externa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www.youtube.com/watch?v=VP_Fk8-vGVg"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t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notesSlide" Target="../notesSlides/notesSlide3.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png"/><Relationship Id="rId5" Type="http://schemas.openxmlformats.org/officeDocument/2006/relationships/image" Target="../media/image8.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emf"/><Relationship Id="rId5" Type="http://schemas.openxmlformats.org/officeDocument/2006/relationships/oleObject" Target="../embeddings/oleObject3.bin"/><Relationship Id="rId4" Type="http://schemas.openxmlformats.org/officeDocument/2006/relationships/image" Target="../media/image12.tiff"/></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400" dirty="0"/>
              <a:t>Polymer Synthesis from Common Materials</a:t>
            </a:r>
            <a:endParaRPr lang="en-US" dirty="0"/>
          </a:p>
        </p:txBody>
      </p:sp>
      <p:sp>
        <p:nvSpPr>
          <p:cNvPr id="3" name="Subtitle 2"/>
          <p:cNvSpPr>
            <a:spLocks noGrp="1"/>
          </p:cNvSpPr>
          <p:nvPr>
            <p:ph type="subTitle" idx="1"/>
          </p:nvPr>
        </p:nvSpPr>
        <p:spPr/>
        <p:txBody>
          <a:bodyPr/>
          <a:lstStyle/>
          <a:p>
            <a:r>
              <a:rPr lang="en-US" dirty="0">
                <a:solidFill>
                  <a:schemeClr val="tx1">
                    <a:lumMod val="95000"/>
                  </a:schemeClr>
                </a:solidFill>
              </a:rPr>
              <a:t>Alexander Parent | Center for Sustainable Materials Science | North Dakota State University</a:t>
            </a:r>
          </a:p>
        </p:txBody>
      </p:sp>
      <p:sp>
        <p:nvSpPr>
          <p:cNvPr id="5" name="Slide Number Placeholder 4"/>
          <p:cNvSpPr>
            <a:spLocks noGrp="1"/>
          </p:cNvSpPr>
          <p:nvPr>
            <p:ph type="sldNum" sz="quarter" idx="12"/>
          </p:nvPr>
        </p:nvSpPr>
        <p:spPr/>
        <p:txBody>
          <a:bodyPr/>
          <a:lstStyle/>
          <a:p>
            <a:fld id="{8C5A40D2-BF58-465D-8282-B59BC9A150F5}" type="slidenum">
              <a:rPr lang="en-US" smtClean="0"/>
              <a:t>1</a:t>
            </a:fld>
            <a:endParaRPr lang="en-US"/>
          </a:p>
        </p:txBody>
      </p:sp>
    </p:spTree>
    <p:extLst>
      <p:ext uri="{BB962C8B-B14F-4D97-AF65-F5344CB8AC3E}">
        <p14:creationId xmlns:p14="http://schemas.microsoft.com/office/powerpoint/2010/main" val="9793729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1 Discussion</a:t>
            </a:r>
          </a:p>
        </p:txBody>
      </p:sp>
      <p:sp>
        <p:nvSpPr>
          <p:cNvPr id="3" name="Content Placeholder 2"/>
          <p:cNvSpPr>
            <a:spLocks noGrp="1"/>
          </p:cNvSpPr>
          <p:nvPr>
            <p:ph idx="1"/>
          </p:nvPr>
        </p:nvSpPr>
        <p:spPr/>
        <p:txBody>
          <a:bodyPr>
            <a:normAutofit fontScale="85000" lnSpcReduction="10000"/>
          </a:bodyPr>
          <a:lstStyle/>
          <a:p>
            <a:r>
              <a:rPr lang="en-US" dirty="0"/>
              <a:t>Was it harder to bend ethane or ethene?</a:t>
            </a:r>
          </a:p>
          <a:p>
            <a:r>
              <a:rPr lang="en-US" dirty="0"/>
              <a:t>Which bonds could rotate?</a:t>
            </a:r>
          </a:p>
          <a:p>
            <a:r>
              <a:rPr lang="en-US" dirty="0"/>
              <a:t>Which polymers do you think will be the most rigid? The most flexible?</a:t>
            </a:r>
          </a:p>
          <a:p>
            <a:r>
              <a:rPr lang="en-US" dirty="0"/>
              <a:t>Are any of the polymers more likely to break into pieces?</a:t>
            </a:r>
          </a:p>
          <a:p>
            <a:r>
              <a:rPr lang="en-US" dirty="0"/>
              <a:t>How long can a polymer be?</a:t>
            </a:r>
          </a:p>
          <a:p>
            <a:r>
              <a:rPr lang="en-US" dirty="0"/>
              <a:t>Is there a difference between a polymer and a monomer?</a:t>
            </a:r>
          </a:p>
          <a:p>
            <a:r>
              <a:rPr lang="en-US" dirty="0"/>
              <a:t>Is there a difference between a polymer and a molecule?</a:t>
            </a:r>
          </a:p>
          <a:p>
            <a:r>
              <a:rPr lang="en-US" dirty="0"/>
              <a:t>Prepare to predict the different properties each polymer will have.</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10</a:t>
            </a:fld>
            <a:endParaRPr lang="en-US"/>
          </a:p>
        </p:txBody>
      </p:sp>
    </p:spTree>
    <p:extLst>
      <p:ext uri="{BB962C8B-B14F-4D97-AF65-F5344CB8AC3E}">
        <p14:creationId xmlns:p14="http://schemas.microsoft.com/office/powerpoint/2010/main" val="2408647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Lesson 2: Crosslinking: Polymers to Plastics</a:t>
            </a:r>
          </a:p>
        </p:txBody>
      </p:sp>
      <p:sp>
        <p:nvSpPr>
          <p:cNvPr id="5" name="Slide Number Placeholder 4"/>
          <p:cNvSpPr>
            <a:spLocks noGrp="1"/>
          </p:cNvSpPr>
          <p:nvPr>
            <p:ph type="sldNum" sz="quarter" idx="12"/>
          </p:nvPr>
        </p:nvSpPr>
        <p:spPr/>
        <p:txBody>
          <a:bodyPr/>
          <a:lstStyle/>
          <a:p>
            <a:fld id="{8C5A40D2-BF58-465D-8282-B59BC9A150F5}" type="slidenum">
              <a:rPr lang="en-US" smtClean="0"/>
              <a:t>11</a:t>
            </a:fld>
            <a:endParaRPr lang="en-US"/>
          </a:p>
        </p:txBody>
      </p:sp>
      <p:sp>
        <p:nvSpPr>
          <p:cNvPr id="6" name="Content Placeholder 2">
            <a:extLst>
              <a:ext uri="{FF2B5EF4-FFF2-40B4-BE49-F238E27FC236}">
                <a16:creationId xmlns:a16="http://schemas.microsoft.com/office/drawing/2014/main" id="{91D9075C-7982-4723-A2CF-424515BE2547}"/>
              </a:ext>
            </a:extLst>
          </p:cNvPr>
          <p:cNvSpPr txBox="1">
            <a:spLocks/>
          </p:cNvSpPr>
          <p:nvPr/>
        </p:nvSpPr>
        <p:spPr>
          <a:xfrm>
            <a:off x="773185" y="1427957"/>
            <a:ext cx="3798815" cy="44026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baseline="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baseline="0">
                <a:solidFill>
                  <a:srgbClr val="80BC0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00"/>
              </a:spcBef>
              <a:buFont typeface="Arial" panose="020B0604020202020204" pitchFamily="34" charset="0"/>
              <a:buNone/>
            </a:pPr>
            <a:r>
              <a:rPr lang="en-US" sz="1800" dirty="0"/>
              <a:t>You will need:</a:t>
            </a:r>
          </a:p>
          <a:p>
            <a:pPr>
              <a:spcBef>
                <a:spcPts val="400"/>
              </a:spcBef>
            </a:pPr>
            <a:r>
              <a:rPr lang="en-US" sz="1400" dirty="0"/>
              <a:t>Safety Glasses</a:t>
            </a:r>
          </a:p>
          <a:p>
            <a:pPr>
              <a:spcBef>
                <a:spcPts val="400"/>
              </a:spcBef>
            </a:pPr>
            <a:r>
              <a:rPr lang="en-US" sz="1400" dirty="0"/>
              <a:t>Gloves</a:t>
            </a:r>
          </a:p>
          <a:p>
            <a:pPr>
              <a:spcBef>
                <a:spcPts val="400"/>
              </a:spcBef>
            </a:pPr>
            <a:r>
              <a:rPr lang="en-US" sz="1400" dirty="0"/>
              <a:t>100 mL Guar Gum Solution</a:t>
            </a:r>
          </a:p>
          <a:p>
            <a:pPr>
              <a:spcBef>
                <a:spcPts val="400"/>
              </a:spcBef>
            </a:pPr>
            <a:r>
              <a:rPr lang="en-US" sz="1400" dirty="0"/>
              <a:t>0.5 mL Borax Solution</a:t>
            </a:r>
          </a:p>
          <a:p>
            <a:pPr>
              <a:spcBef>
                <a:spcPts val="400"/>
              </a:spcBef>
            </a:pPr>
            <a:r>
              <a:rPr lang="en-US" sz="1400" dirty="0"/>
              <a:t>100 mL of Skim Milk</a:t>
            </a:r>
          </a:p>
          <a:p>
            <a:pPr>
              <a:spcBef>
                <a:spcPts val="400"/>
              </a:spcBef>
            </a:pPr>
            <a:r>
              <a:rPr lang="en-US" sz="1400" dirty="0"/>
              <a:t>50 mL of Vinegar</a:t>
            </a:r>
          </a:p>
          <a:p>
            <a:pPr>
              <a:spcBef>
                <a:spcPts val="400"/>
              </a:spcBef>
            </a:pPr>
            <a:r>
              <a:rPr lang="en-US" sz="1400" dirty="0"/>
              <a:t>3 Large Beakers (~200 mL)</a:t>
            </a:r>
          </a:p>
          <a:p>
            <a:pPr>
              <a:spcBef>
                <a:spcPts val="400"/>
              </a:spcBef>
            </a:pPr>
            <a:r>
              <a:rPr lang="en-US" sz="1400" dirty="0"/>
              <a:t>2 Graduated Cylinders</a:t>
            </a:r>
          </a:p>
          <a:p>
            <a:pPr>
              <a:spcBef>
                <a:spcPts val="400"/>
              </a:spcBef>
            </a:pPr>
            <a:r>
              <a:rPr lang="en-US" sz="1400" dirty="0"/>
              <a:t>1 Metal Pan</a:t>
            </a:r>
          </a:p>
          <a:p>
            <a:pPr>
              <a:spcBef>
                <a:spcPts val="400"/>
              </a:spcBef>
            </a:pPr>
            <a:r>
              <a:rPr lang="en-US" sz="1400" dirty="0"/>
              <a:t>1 Small Beaker (~10 mL)</a:t>
            </a:r>
          </a:p>
          <a:p>
            <a:pPr>
              <a:spcBef>
                <a:spcPts val="400"/>
              </a:spcBef>
            </a:pPr>
            <a:r>
              <a:rPr lang="en-US" sz="1400" dirty="0"/>
              <a:t>1 Disposable Syringe</a:t>
            </a:r>
          </a:p>
          <a:p>
            <a:pPr>
              <a:spcBef>
                <a:spcPts val="400"/>
              </a:spcBef>
            </a:pPr>
            <a:r>
              <a:rPr lang="en-US" sz="1400" dirty="0"/>
              <a:t>2 Stir Rods</a:t>
            </a:r>
          </a:p>
          <a:p>
            <a:pPr>
              <a:spcBef>
                <a:spcPts val="400"/>
              </a:spcBef>
            </a:pPr>
            <a:r>
              <a:rPr lang="en-US" sz="1400" dirty="0"/>
              <a:t>1 Hot Plate</a:t>
            </a:r>
          </a:p>
          <a:p>
            <a:pPr>
              <a:spcBef>
                <a:spcPts val="400"/>
              </a:spcBef>
            </a:pPr>
            <a:r>
              <a:rPr lang="en-US" sz="1400" dirty="0"/>
              <a:t>1 Stopwatch</a:t>
            </a:r>
          </a:p>
          <a:p>
            <a:pPr>
              <a:spcBef>
                <a:spcPts val="400"/>
              </a:spcBef>
            </a:pPr>
            <a:endParaRPr lang="en-US" sz="1800" dirty="0"/>
          </a:p>
        </p:txBody>
      </p:sp>
      <p:sp>
        <p:nvSpPr>
          <p:cNvPr id="7" name="TextBox 6">
            <a:extLst>
              <a:ext uri="{FF2B5EF4-FFF2-40B4-BE49-F238E27FC236}">
                <a16:creationId xmlns:a16="http://schemas.microsoft.com/office/drawing/2014/main" id="{86835DCB-BACC-46A4-A110-178265376769}"/>
              </a:ext>
            </a:extLst>
          </p:cNvPr>
          <p:cNvSpPr txBox="1"/>
          <p:nvPr/>
        </p:nvSpPr>
        <p:spPr>
          <a:xfrm>
            <a:off x="3124200" y="1427957"/>
            <a:ext cx="5314563" cy="4801314"/>
          </a:xfrm>
          <a:prstGeom prst="rect">
            <a:avLst/>
          </a:prstGeom>
          <a:noFill/>
        </p:spPr>
        <p:txBody>
          <a:bodyPr wrap="square" rtlCol="0">
            <a:spAutoFit/>
          </a:bodyPr>
          <a:lstStyle/>
          <a:p>
            <a:pPr marL="342900" indent="-342900" algn="just">
              <a:buFont typeface="+mj-lt"/>
              <a:buAutoNum type="arabicPeriod"/>
            </a:pPr>
            <a:r>
              <a:rPr lang="en-US" sz="1700" dirty="0"/>
              <a:t>Put on safety glasses and gloves.</a:t>
            </a:r>
          </a:p>
          <a:p>
            <a:pPr marL="342900" indent="-342900" algn="just">
              <a:buFont typeface="+mj-lt"/>
              <a:buAutoNum type="arabicPeriod"/>
            </a:pPr>
            <a:r>
              <a:rPr lang="en-US" sz="1700" dirty="0"/>
              <a:t>Place your metal pan on your hotplate.</a:t>
            </a:r>
          </a:p>
          <a:p>
            <a:pPr marL="342900" indent="-342900" algn="just">
              <a:buFont typeface="+mj-lt"/>
              <a:buAutoNum type="arabicPeriod"/>
            </a:pPr>
            <a:r>
              <a:rPr lang="en-US" sz="1700" dirty="0"/>
              <a:t>Add 100 mL of skim milk to a large beaker.</a:t>
            </a:r>
          </a:p>
          <a:p>
            <a:pPr marL="342900" indent="-342900" algn="just">
              <a:buFont typeface="+mj-lt"/>
              <a:buAutoNum type="arabicPeriod"/>
            </a:pPr>
            <a:r>
              <a:rPr lang="en-US" sz="1700" dirty="0"/>
              <a:t>Place the beaker in the metal pan, and add water to just below the level of the milk.</a:t>
            </a:r>
          </a:p>
          <a:p>
            <a:pPr marL="342900" indent="-342900" algn="just">
              <a:buFont typeface="+mj-lt"/>
              <a:buAutoNum type="arabicPeriod"/>
            </a:pPr>
            <a:r>
              <a:rPr lang="en-US" sz="1700" dirty="0"/>
              <a:t>Set the hotplate on high, and continuously stir.</a:t>
            </a:r>
          </a:p>
          <a:p>
            <a:pPr marL="342900" indent="-342900" algn="just">
              <a:buFont typeface="+mj-lt"/>
              <a:buAutoNum type="arabicPeriod"/>
            </a:pPr>
            <a:r>
              <a:rPr lang="en-US" sz="1700" dirty="0"/>
              <a:t>When the milk begins to simmer, lower heat to medium-high.</a:t>
            </a:r>
          </a:p>
          <a:p>
            <a:pPr marL="342900" indent="-342900" algn="just">
              <a:buFont typeface="+mj-lt"/>
              <a:buAutoNum type="arabicPeriod"/>
            </a:pPr>
            <a:r>
              <a:rPr lang="en-US" sz="1700" dirty="0"/>
              <a:t>While stirring, add 10 mL of vinegar to the milk, and record any changes you observe.</a:t>
            </a:r>
          </a:p>
          <a:p>
            <a:pPr marL="342900" indent="-342900" algn="just">
              <a:buFont typeface="+mj-lt"/>
              <a:buAutoNum type="arabicPeriod"/>
            </a:pPr>
            <a:r>
              <a:rPr lang="en-US" sz="1700" dirty="0"/>
              <a:t>After one minute, add another 10 mL of vinegar, and record any changes.</a:t>
            </a:r>
          </a:p>
          <a:p>
            <a:pPr marL="342900" indent="-342900" algn="just">
              <a:buFont typeface="+mj-lt"/>
              <a:buAutoNum type="arabicPeriod"/>
            </a:pPr>
            <a:r>
              <a:rPr lang="en-US" sz="1700" dirty="0"/>
              <a:t>After no more changes are observed, turn off the hotplate and allow the solution to cool.</a:t>
            </a:r>
          </a:p>
          <a:p>
            <a:pPr marL="342900" indent="-342900" algn="just">
              <a:buFont typeface="+mj-lt"/>
              <a:buAutoNum type="arabicPeriod"/>
            </a:pPr>
            <a:r>
              <a:rPr lang="en-US" sz="1700" dirty="0"/>
              <a:t>Add 100 mL of Guar Gum solution to a beaker.</a:t>
            </a:r>
          </a:p>
          <a:p>
            <a:pPr marL="342900" indent="-342900" algn="just">
              <a:buFont typeface="+mj-lt"/>
              <a:buAutoNum type="arabicPeriod"/>
            </a:pPr>
            <a:r>
              <a:rPr lang="en-US" sz="1700" dirty="0"/>
              <a:t>While stirring, </a:t>
            </a:r>
            <a:r>
              <a:rPr lang="en-US" sz="1700" b="1" dirty="0"/>
              <a:t>slowly</a:t>
            </a:r>
            <a:r>
              <a:rPr lang="en-US" sz="1700" dirty="0"/>
              <a:t> add 0.5 mL of borax to the guar gum using your syringe.</a:t>
            </a:r>
          </a:p>
          <a:p>
            <a:pPr marL="342900" indent="-342900" algn="just">
              <a:buFont typeface="+mj-lt"/>
              <a:buAutoNum type="arabicPeriod"/>
            </a:pPr>
            <a:r>
              <a:rPr lang="en-US" sz="1700" dirty="0"/>
              <a:t>Record your observations.</a:t>
            </a:r>
          </a:p>
        </p:txBody>
      </p:sp>
    </p:spTree>
    <p:extLst>
      <p:ext uri="{BB962C8B-B14F-4D97-AF65-F5344CB8AC3E}">
        <p14:creationId xmlns:p14="http://schemas.microsoft.com/office/powerpoint/2010/main" val="4138021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1896D-A7DD-4215-9E90-F427DB88EF7A}"/>
              </a:ext>
            </a:extLst>
          </p:cNvPr>
          <p:cNvSpPr>
            <a:spLocks noGrp="1"/>
          </p:cNvSpPr>
          <p:nvPr>
            <p:ph type="title"/>
          </p:nvPr>
        </p:nvSpPr>
        <p:spPr/>
        <p:txBody>
          <a:bodyPr/>
          <a:lstStyle/>
          <a:p>
            <a:r>
              <a:rPr lang="en-US" dirty="0"/>
              <a:t>Lesson 2 Discussion</a:t>
            </a:r>
          </a:p>
        </p:txBody>
      </p:sp>
      <p:sp>
        <p:nvSpPr>
          <p:cNvPr id="3" name="Content Placeholder 2">
            <a:extLst>
              <a:ext uri="{FF2B5EF4-FFF2-40B4-BE49-F238E27FC236}">
                <a16:creationId xmlns:a16="http://schemas.microsoft.com/office/drawing/2014/main" id="{E6C90AEB-6C88-41F3-9B45-9A416DCC99DC}"/>
              </a:ext>
            </a:extLst>
          </p:cNvPr>
          <p:cNvSpPr>
            <a:spLocks noGrp="1"/>
          </p:cNvSpPr>
          <p:nvPr>
            <p:ph idx="1"/>
          </p:nvPr>
        </p:nvSpPr>
        <p:spPr/>
        <p:txBody>
          <a:bodyPr>
            <a:normAutofit/>
          </a:bodyPr>
          <a:lstStyle/>
          <a:p>
            <a:r>
              <a:rPr lang="en-US" dirty="0"/>
              <a:t>Is the casein or guar gum plastic stronger?</a:t>
            </a:r>
          </a:p>
          <a:p>
            <a:r>
              <a:rPr lang="en-US" dirty="0"/>
              <a:t>Why do you think this is the case?</a:t>
            </a:r>
          </a:p>
          <a:p>
            <a:r>
              <a:rPr lang="en-US" dirty="0"/>
              <a:t>Is the casein or guar gum plastic more durable?</a:t>
            </a:r>
          </a:p>
          <a:p>
            <a:r>
              <a:rPr lang="en-US" dirty="0"/>
              <a:t>Based on their structures, why might this be the case?</a:t>
            </a:r>
          </a:p>
          <a:p>
            <a:endParaRPr lang="en-US" dirty="0"/>
          </a:p>
        </p:txBody>
      </p:sp>
      <p:sp>
        <p:nvSpPr>
          <p:cNvPr id="4" name="Date Placeholder 3">
            <a:extLst>
              <a:ext uri="{FF2B5EF4-FFF2-40B4-BE49-F238E27FC236}">
                <a16:creationId xmlns:a16="http://schemas.microsoft.com/office/drawing/2014/main" id="{0B0BC3DE-6D27-45FA-9D6C-0AD666B48E83}"/>
              </a:ext>
            </a:extLst>
          </p:cNvPr>
          <p:cNvSpPr>
            <a:spLocks noGrp="1"/>
          </p:cNvSpPr>
          <p:nvPr>
            <p:ph type="dt" sz="half" idx="10"/>
          </p:nvPr>
        </p:nvSpPr>
        <p:spPr/>
        <p:txBody>
          <a:bodyPr/>
          <a:lstStyle/>
          <a:p>
            <a:r>
              <a:rPr lang="en-US"/>
              <a:t>10/17/2018</a:t>
            </a:r>
          </a:p>
        </p:txBody>
      </p:sp>
      <p:sp>
        <p:nvSpPr>
          <p:cNvPr id="5" name="Slide Number Placeholder 4">
            <a:extLst>
              <a:ext uri="{FF2B5EF4-FFF2-40B4-BE49-F238E27FC236}">
                <a16:creationId xmlns:a16="http://schemas.microsoft.com/office/drawing/2014/main" id="{DC6115E9-ACD1-4402-B0CC-38B5E5D9C95D}"/>
              </a:ext>
            </a:extLst>
          </p:cNvPr>
          <p:cNvSpPr>
            <a:spLocks noGrp="1"/>
          </p:cNvSpPr>
          <p:nvPr>
            <p:ph type="sldNum" sz="quarter" idx="12"/>
          </p:nvPr>
        </p:nvSpPr>
        <p:spPr/>
        <p:txBody>
          <a:bodyPr/>
          <a:lstStyle/>
          <a:p>
            <a:fld id="{8C5A40D2-BF58-465D-8282-B59BC9A150F5}" type="slidenum">
              <a:rPr lang="en-US" smtClean="0"/>
              <a:t>12</a:t>
            </a:fld>
            <a:endParaRPr lang="en-US"/>
          </a:p>
        </p:txBody>
      </p:sp>
    </p:spTree>
    <p:extLst>
      <p:ext uri="{BB962C8B-B14F-4D97-AF65-F5344CB8AC3E}">
        <p14:creationId xmlns:p14="http://schemas.microsoft.com/office/powerpoint/2010/main" val="14904727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820E2-1F55-4902-9759-72548AE1AA96}"/>
              </a:ext>
            </a:extLst>
          </p:cNvPr>
          <p:cNvSpPr>
            <a:spLocks noGrp="1"/>
          </p:cNvSpPr>
          <p:nvPr>
            <p:ph type="title"/>
          </p:nvPr>
        </p:nvSpPr>
        <p:spPr/>
        <p:txBody>
          <a:bodyPr/>
          <a:lstStyle/>
          <a:p>
            <a:r>
              <a:rPr lang="en-US" dirty="0"/>
              <a:t>Recycle and Upcycle Plastic</a:t>
            </a:r>
          </a:p>
        </p:txBody>
      </p:sp>
      <p:sp>
        <p:nvSpPr>
          <p:cNvPr id="3" name="Content Placeholder 2">
            <a:extLst>
              <a:ext uri="{FF2B5EF4-FFF2-40B4-BE49-F238E27FC236}">
                <a16:creationId xmlns:a16="http://schemas.microsoft.com/office/drawing/2014/main" id="{143A181D-6E45-488A-BB75-CAD3008393FA}"/>
              </a:ext>
            </a:extLst>
          </p:cNvPr>
          <p:cNvSpPr>
            <a:spLocks noGrp="1"/>
          </p:cNvSpPr>
          <p:nvPr>
            <p:ph idx="1"/>
          </p:nvPr>
        </p:nvSpPr>
        <p:spPr/>
        <p:txBody>
          <a:bodyPr/>
          <a:lstStyle/>
          <a:p>
            <a:pPr marL="0" marR="0" lvl="1" indent="0">
              <a:spcBef>
                <a:spcPts val="395"/>
              </a:spcBef>
              <a:spcAft>
                <a:spcPts val="0"/>
              </a:spcAft>
              <a:buNone/>
            </a:pPr>
            <a:r>
              <a:rPr lang="en-US" sz="1800" b="0" u="sng" dirty="0">
                <a:solidFill>
                  <a:srgbClr val="0000FF"/>
                </a:solidFill>
                <a:effectLst/>
                <a:latin typeface="Calibri" panose="020F0502020204030204" pitchFamily="34" charset="0"/>
                <a:ea typeface="Times New Roman" panose="02020603050405020304" pitchFamily="18" charset="0"/>
                <a:hlinkClick r:id="rId2"/>
              </a:rPr>
              <a:t>https://www.youtube.com/watch?v=TRy2sD_k57g</a:t>
            </a:r>
            <a:endParaRPr lang="en-US" sz="1800" b="0" u="sng" dirty="0">
              <a:solidFill>
                <a:srgbClr val="0000FF"/>
              </a:solidFill>
              <a:effectLst/>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800" u="sng" dirty="0">
              <a:solidFill>
                <a:srgbClr val="0000FF"/>
              </a:solidFill>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800" b="0" u="sng" dirty="0">
              <a:solidFill>
                <a:srgbClr val="0000FF"/>
              </a:solidFill>
              <a:effectLst/>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800" u="sng" dirty="0">
              <a:solidFill>
                <a:srgbClr val="0000FF"/>
              </a:solidFill>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800" b="0" u="sng" dirty="0">
              <a:solidFill>
                <a:srgbClr val="0000FF"/>
              </a:solidFill>
              <a:effectLst/>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600" b="1" dirty="0">
              <a:effectLst/>
              <a:latin typeface="Times New Roman" panose="02020603050405020304" pitchFamily="18" charset="0"/>
              <a:ea typeface="Times New Roman" panose="02020603050405020304" pitchFamily="18" charset="0"/>
            </a:endParaRPr>
          </a:p>
          <a:p>
            <a:pPr marL="0" marR="0" lvl="1" indent="0">
              <a:spcBef>
                <a:spcPts val="395"/>
              </a:spcBef>
              <a:spcAft>
                <a:spcPts val="0"/>
              </a:spcAft>
              <a:buNone/>
            </a:pPr>
            <a:r>
              <a:rPr lang="en-US" sz="1800" b="0" u="sng" dirty="0">
                <a:solidFill>
                  <a:srgbClr val="0000FF"/>
                </a:solidFill>
                <a:effectLst/>
                <a:latin typeface="Calibri" panose="020F0502020204030204" pitchFamily="34" charset="0"/>
                <a:ea typeface="Times New Roman" panose="02020603050405020304" pitchFamily="18" charset="0"/>
                <a:hlinkClick r:id="rId3"/>
              </a:rPr>
              <a:t>https://www.youtube.com/watch?v=rEaqfA-1JnM</a:t>
            </a:r>
            <a:r>
              <a:rPr lang="en-US" sz="1800" b="0" dirty="0">
                <a:effectLst/>
                <a:latin typeface="Calibri" panose="020F0502020204030204" pitchFamily="34" charset="0"/>
                <a:ea typeface="Times New Roman" panose="02020603050405020304" pitchFamily="18" charset="0"/>
              </a:rPr>
              <a:t> </a:t>
            </a:r>
          </a:p>
          <a:p>
            <a:pPr marL="0" marR="0" lvl="1" indent="0">
              <a:spcBef>
                <a:spcPts val="395"/>
              </a:spcBef>
              <a:spcAft>
                <a:spcPts val="0"/>
              </a:spcAft>
              <a:buNone/>
            </a:pPr>
            <a:endParaRPr lang="en-US" sz="1800" dirty="0">
              <a:latin typeface="Calibri" panose="020F0502020204030204" pitchFamily="34" charset="0"/>
              <a:ea typeface="Times New Roman" panose="02020603050405020304" pitchFamily="18" charset="0"/>
            </a:endParaRPr>
          </a:p>
          <a:p>
            <a:pPr marL="0" marR="0" lvl="1" indent="0">
              <a:spcBef>
                <a:spcPts val="395"/>
              </a:spcBef>
              <a:spcAft>
                <a:spcPts val="0"/>
              </a:spcAft>
              <a:buNone/>
            </a:pPr>
            <a:endParaRPr lang="en-US" sz="1600" b="1" dirty="0">
              <a:effectLst/>
              <a:latin typeface="Times New Roman" panose="02020603050405020304" pitchFamily="18" charset="0"/>
              <a:ea typeface="Times New Roman" panose="02020603050405020304" pitchFamily="18" charset="0"/>
            </a:endParaRPr>
          </a:p>
          <a:p>
            <a:pPr marL="0" marR="0" lvl="1" indent="0">
              <a:spcBef>
                <a:spcPts val="395"/>
              </a:spcBef>
              <a:spcAft>
                <a:spcPts val="0"/>
              </a:spcAft>
              <a:buNone/>
            </a:pPr>
            <a:endParaRPr lang="en-US" sz="1800" b="0" u="sng" dirty="0">
              <a:solidFill>
                <a:srgbClr val="0000FF"/>
              </a:solidFill>
              <a:effectLst/>
              <a:latin typeface="Calibri" panose="020F0502020204030204" pitchFamily="34" charset="0"/>
              <a:ea typeface="Times New Roman" panose="02020603050405020304" pitchFamily="18" charset="0"/>
              <a:hlinkClick r:id="rId4"/>
            </a:endParaRPr>
          </a:p>
          <a:p>
            <a:pPr marL="0" marR="0" lvl="1" indent="0">
              <a:spcBef>
                <a:spcPts val="395"/>
              </a:spcBef>
              <a:spcAft>
                <a:spcPts val="0"/>
              </a:spcAft>
              <a:buNone/>
            </a:pPr>
            <a:endParaRPr lang="en-US" sz="1800" u="sng" dirty="0">
              <a:solidFill>
                <a:srgbClr val="0000FF"/>
              </a:solidFill>
              <a:latin typeface="Calibri" panose="020F0502020204030204" pitchFamily="34" charset="0"/>
              <a:ea typeface="Times New Roman" panose="02020603050405020304" pitchFamily="18" charset="0"/>
              <a:hlinkClick r:id="rId4"/>
            </a:endParaRPr>
          </a:p>
          <a:p>
            <a:pPr marL="0" marR="0" lvl="1" indent="0">
              <a:spcBef>
                <a:spcPts val="395"/>
              </a:spcBef>
              <a:spcAft>
                <a:spcPts val="0"/>
              </a:spcAft>
              <a:buNone/>
            </a:pPr>
            <a:endParaRPr lang="en-US" sz="1800" b="0" u="sng" dirty="0">
              <a:solidFill>
                <a:srgbClr val="0000FF"/>
              </a:solidFill>
              <a:effectLst/>
              <a:latin typeface="Calibri" panose="020F0502020204030204" pitchFamily="34" charset="0"/>
              <a:ea typeface="Times New Roman" panose="02020603050405020304" pitchFamily="18" charset="0"/>
              <a:hlinkClick r:id="rId4"/>
            </a:endParaRPr>
          </a:p>
          <a:p>
            <a:pPr marL="0" marR="0" lvl="1" indent="0">
              <a:spcBef>
                <a:spcPts val="395"/>
              </a:spcBef>
              <a:spcAft>
                <a:spcPts val="0"/>
              </a:spcAft>
              <a:buNone/>
            </a:pPr>
            <a:r>
              <a:rPr lang="en-US" sz="1800" b="0" u="sng" dirty="0">
                <a:solidFill>
                  <a:srgbClr val="0000FF"/>
                </a:solidFill>
                <a:effectLst/>
                <a:latin typeface="Calibri" panose="020F0502020204030204" pitchFamily="34" charset="0"/>
                <a:ea typeface="Times New Roman" panose="02020603050405020304" pitchFamily="18" charset="0"/>
                <a:hlinkClick r:id="rId4"/>
              </a:rPr>
              <a:t>https://www.youtube.com/watch?v=VP_Fk8-vGVg</a:t>
            </a:r>
            <a:r>
              <a:rPr lang="en-US" sz="1800" b="0" dirty="0">
                <a:effectLst/>
                <a:latin typeface="Calibri" panose="020F0502020204030204" pitchFamily="34" charset="0"/>
                <a:ea typeface="Times New Roman" panose="02020603050405020304" pitchFamily="18" charset="0"/>
              </a:rPr>
              <a:t> </a:t>
            </a:r>
            <a:endParaRPr lang="en-US" sz="1600" b="1" dirty="0">
              <a:effectLst/>
              <a:latin typeface="Times New Roman" panose="02020603050405020304" pitchFamily="18" charset="0"/>
              <a:ea typeface="Times New Roman" panose="02020603050405020304" pitchFamily="18" charset="0"/>
            </a:endParaRPr>
          </a:p>
          <a:p>
            <a:endParaRPr lang="en-US" dirty="0"/>
          </a:p>
        </p:txBody>
      </p:sp>
      <p:sp>
        <p:nvSpPr>
          <p:cNvPr id="4" name="Date Placeholder 3">
            <a:extLst>
              <a:ext uri="{FF2B5EF4-FFF2-40B4-BE49-F238E27FC236}">
                <a16:creationId xmlns:a16="http://schemas.microsoft.com/office/drawing/2014/main" id="{A7B399CE-6F42-46D7-9DDA-F57C6DE7541E}"/>
              </a:ext>
            </a:extLst>
          </p:cNvPr>
          <p:cNvSpPr>
            <a:spLocks noGrp="1"/>
          </p:cNvSpPr>
          <p:nvPr>
            <p:ph type="dt" sz="half" idx="10"/>
          </p:nvPr>
        </p:nvSpPr>
        <p:spPr/>
        <p:txBody>
          <a:bodyPr/>
          <a:lstStyle/>
          <a:p>
            <a:r>
              <a:rPr lang="en-US"/>
              <a:t>10/17/2018</a:t>
            </a:r>
          </a:p>
        </p:txBody>
      </p:sp>
      <p:sp>
        <p:nvSpPr>
          <p:cNvPr id="5" name="Slide Number Placeholder 4">
            <a:extLst>
              <a:ext uri="{FF2B5EF4-FFF2-40B4-BE49-F238E27FC236}">
                <a16:creationId xmlns:a16="http://schemas.microsoft.com/office/drawing/2014/main" id="{EF50C0F7-3EA9-4E4A-A682-4C37D9073251}"/>
              </a:ext>
            </a:extLst>
          </p:cNvPr>
          <p:cNvSpPr>
            <a:spLocks noGrp="1"/>
          </p:cNvSpPr>
          <p:nvPr>
            <p:ph type="sldNum" sz="quarter" idx="12"/>
          </p:nvPr>
        </p:nvSpPr>
        <p:spPr/>
        <p:txBody>
          <a:bodyPr/>
          <a:lstStyle/>
          <a:p>
            <a:fld id="{8C5A40D2-BF58-465D-8282-B59BC9A150F5}" type="slidenum">
              <a:rPr lang="en-US" smtClean="0"/>
              <a:t>13</a:t>
            </a:fld>
            <a:endParaRPr lang="en-US"/>
          </a:p>
        </p:txBody>
      </p:sp>
      <p:pic>
        <p:nvPicPr>
          <p:cNvPr id="7" name="Picture 6">
            <a:extLst>
              <a:ext uri="{FF2B5EF4-FFF2-40B4-BE49-F238E27FC236}">
                <a16:creationId xmlns:a16="http://schemas.microsoft.com/office/drawing/2014/main" id="{C48509E3-0F4A-405B-BFBD-4AF1A81FCC7E}"/>
              </a:ext>
            </a:extLst>
          </p:cNvPr>
          <p:cNvPicPr>
            <a:picLocks noChangeAspect="1"/>
          </p:cNvPicPr>
          <p:nvPr/>
        </p:nvPicPr>
        <p:blipFill>
          <a:blip r:embed="rId5"/>
          <a:stretch>
            <a:fillRect/>
          </a:stretch>
        </p:blipFill>
        <p:spPr>
          <a:xfrm>
            <a:off x="5759532" y="1486962"/>
            <a:ext cx="2220702" cy="1514320"/>
          </a:xfrm>
          <a:prstGeom prst="rect">
            <a:avLst/>
          </a:prstGeom>
        </p:spPr>
      </p:pic>
      <p:pic>
        <p:nvPicPr>
          <p:cNvPr id="9" name="Picture 8">
            <a:extLst>
              <a:ext uri="{FF2B5EF4-FFF2-40B4-BE49-F238E27FC236}">
                <a16:creationId xmlns:a16="http://schemas.microsoft.com/office/drawing/2014/main" id="{518D20E3-C6BA-4B74-8104-D40383CC1E0D}"/>
              </a:ext>
            </a:extLst>
          </p:cNvPr>
          <p:cNvPicPr>
            <a:picLocks noChangeAspect="1"/>
          </p:cNvPicPr>
          <p:nvPr/>
        </p:nvPicPr>
        <p:blipFill>
          <a:blip r:embed="rId6"/>
          <a:stretch>
            <a:fillRect/>
          </a:stretch>
        </p:blipFill>
        <p:spPr>
          <a:xfrm>
            <a:off x="5759533" y="3121296"/>
            <a:ext cx="2220702" cy="1394500"/>
          </a:xfrm>
          <a:prstGeom prst="rect">
            <a:avLst/>
          </a:prstGeom>
        </p:spPr>
      </p:pic>
      <p:pic>
        <p:nvPicPr>
          <p:cNvPr id="11" name="Picture 10">
            <a:extLst>
              <a:ext uri="{FF2B5EF4-FFF2-40B4-BE49-F238E27FC236}">
                <a16:creationId xmlns:a16="http://schemas.microsoft.com/office/drawing/2014/main" id="{7945FA4A-DE4F-4AAF-8023-4DEA678D0AEE}"/>
              </a:ext>
            </a:extLst>
          </p:cNvPr>
          <p:cNvPicPr>
            <a:picLocks noChangeAspect="1"/>
          </p:cNvPicPr>
          <p:nvPr/>
        </p:nvPicPr>
        <p:blipFill>
          <a:blip r:embed="rId7"/>
          <a:stretch>
            <a:fillRect/>
          </a:stretch>
        </p:blipFill>
        <p:spPr>
          <a:xfrm>
            <a:off x="5759532" y="4710673"/>
            <a:ext cx="2220702" cy="1485080"/>
          </a:xfrm>
          <a:prstGeom prst="rect">
            <a:avLst/>
          </a:prstGeom>
        </p:spPr>
      </p:pic>
    </p:spTree>
    <p:extLst>
      <p:ext uri="{BB962C8B-B14F-4D97-AF65-F5344CB8AC3E}">
        <p14:creationId xmlns:p14="http://schemas.microsoft.com/office/powerpoint/2010/main" val="2371551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4299CA-62DF-4B9E-9675-D2C35A86F303}"/>
              </a:ext>
            </a:extLst>
          </p:cNvPr>
          <p:cNvSpPr>
            <a:spLocks noGrp="1"/>
          </p:cNvSpPr>
          <p:nvPr>
            <p:ph type="title"/>
          </p:nvPr>
        </p:nvSpPr>
        <p:spPr/>
        <p:txBody>
          <a:bodyPr>
            <a:normAutofit fontScale="90000"/>
          </a:bodyPr>
          <a:lstStyle/>
          <a:p>
            <a:r>
              <a:rPr lang="en-US" dirty="0"/>
              <a:t>Lesson 3: Extracting Polymer Strands From Soda Bottles</a:t>
            </a:r>
          </a:p>
        </p:txBody>
      </p:sp>
      <p:sp>
        <p:nvSpPr>
          <p:cNvPr id="4" name="Date Placeholder 3">
            <a:extLst>
              <a:ext uri="{FF2B5EF4-FFF2-40B4-BE49-F238E27FC236}">
                <a16:creationId xmlns:a16="http://schemas.microsoft.com/office/drawing/2014/main" id="{90163B39-C828-4320-9E91-1F9157EC0946}"/>
              </a:ext>
            </a:extLst>
          </p:cNvPr>
          <p:cNvSpPr>
            <a:spLocks noGrp="1"/>
          </p:cNvSpPr>
          <p:nvPr>
            <p:ph type="dt" sz="half" idx="10"/>
          </p:nvPr>
        </p:nvSpPr>
        <p:spPr/>
        <p:txBody>
          <a:bodyPr/>
          <a:lstStyle/>
          <a:p>
            <a:r>
              <a:rPr lang="en-US"/>
              <a:t>10/17/2018</a:t>
            </a:r>
          </a:p>
        </p:txBody>
      </p:sp>
      <p:sp>
        <p:nvSpPr>
          <p:cNvPr id="5" name="Slide Number Placeholder 4">
            <a:extLst>
              <a:ext uri="{FF2B5EF4-FFF2-40B4-BE49-F238E27FC236}">
                <a16:creationId xmlns:a16="http://schemas.microsoft.com/office/drawing/2014/main" id="{9AD1FBF8-C09A-4262-9528-0B85C5BBB1DA}"/>
              </a:ext>
            </a:extLst>
          </p:cNvPr>
          <p:cNvSpPr>
            <a:spLocks noGrp="1"/>
          </p:cNvSpPr>
          <p:nvPr>
            <p:ph type="sldNum" sz="quarter" idx="12"/>
          </p:nvPr>
        </p:nvSpPr>
        <p:spPr/>
        <p:txBody>
          <a:bodyPr/>
          <a:lstStyle/>
          <a:p>
            <a:fld id="{8C5A40D2-BF58-465D-8282-B59BC9A150F5}" type="slidenum">
              <a:rPr lang="en-US" smtClean="0"/>
              <a:t>14</a:t>
            </a:fld>
            <a:endParaRPr lang="en-US"/>
          </a:p>
        </p:txBody>
      </p:sp>
      <p:sp>
        <p:nvSpPr>
          <p:cNvPr id="6" name="Content Placeholder 2">
            <a:extLst>
              <a:ext uri="{FF2B5EF4-FFF2-40B4-BE49-F238E27FC236}">
                <a16:creationId xmlns:a16="http://schemas.microsoft.com/office/drawing/2014/main" id="{CD4BD2F9-5D4A-4AB1-A00C-C06774672839}"/>
              </a:ext>
            </a:extLst>
          </p:cNvPr>
          <p:cNvSpPr>
            <a:spLocks noGrp="1"/>
          </p:cNvSpPr>
          <p:nvPr>
            <p:ph idx="1"/>
          </p:nvPr>
        </p:nvSpPr>
        <p:spPr>
          <a:xfrm>
            <a:off x="851647" y="1714499"/>
            <a:ext cx="2495107" cy="4679951"/>
          </a:xfrm>
        </p:spPr>
        <p:txBody>
          <a:bodyPr>
            <a:normAutofit/>
          </a:bodyPr>
          <a:lstStyle/>
          <a:p>
            <a:pPr marL="0" indent="0">
              <a:spcBef>
                <a:spcPts val="400"/>
              </a:spcBef>
              <a:buNone/>
            </a:pPr>
            <a:r>
              <a:rPr lang="en-US" sz="2000" dirty="0"/>
              <a:t>You will need:</a:t>
            </a:r>
          </a:p>
          <a:p>
            <a:pPr>
              <a:spcBef>
                <a:spcPts val="400"/>
              </a:spcBef>
            </a:pPr>
            <a:r>
              <a:rPr lang="en-US" sz="1600" dirty="0"/>
              <a:t>Safety glasses</a:t>
            </a:r>
          </a:p>
          <a:p>
            <a:pPr>
              <a:spcBef>
                <a:spcPts val="400"/>
              </a:spcBef>
            </a:pPr>
            <a:r>
              <a:rPr lang="en-US" sz="1600" dirty="0"/>
              <a:t>Gloves</a:t>
            </a:r>
          </a:p>
          <a:p>
            <a:pPr>
              <a:spcBef>
                <a:spcPts val="400"/>
              </a:spcBef>
            </a:pPr>
            <a:r>
              <a:rPr lang="en-US" sz="1600" dirty="0"/>
              <a:t>1 Hot Plate</a:t>
            </a:r>
          </a:p>
          <a:p>
            <a:pPr>
              <a:spcBef>
                <a:spcPts val="400"/>
              </a:spcBef>
            </a:pPr>
            <a:r>
              <a:rPr lang="en-US" sz="1600" dirty="0"/>
              <a:t>1 Piece of PET</a:t>
            </a:r>
          </a:p>
          <a:p>
            <a:pPr>
              <a:spcBef>
                <a:spcPts val="400"/>
              </a:spcBef>
            </a:pPr>
            <a:r>
              <a:rPr lang="en-US" sz="1600" dirty="0"/>
              <a:t>1 Piece of Foil</a:t>
            </a:r>
          </a:p>
          <a:p>
            <a:pPr>
              <a:spcBef>
                <a:spcPts val="400"/>
              </a:spcBef>
            </a:pPr>
            <a:r>
              <a:rPr lang="en-US" sz="1600" dirty="0"/>
              <a:t>1 Wooden Stick per Person</a:t>
            </a:r>
          </a:p>
          <a:p>
            <a:pPr>
              <a:spcBef>
                <a:spcPts val="400"/>
              </a:spcBef>
            </a:pPr>
            <a:r>
              <a:rPr lang="en-US" sz="1600" dirty="0"/>
              <a:t>1 Pair of Tweezers or Forceps</a:t>
            </a:r>
          </a:p>
          <a:p>
            <a:endParaRPr lang="en-US" dirty="0"/>
          </a:p>
        </p:txBody>
      </p:sp>
      <p:sp>
        <p:nvSpPr>
          <p:cNvPr id="8" name="TextBox 7">
            <a:extLst>
              <a:ext uri="{FF2B5EF4-FFF2-40B4-BE49-F238E27FC236}">
                <a16:creationId xmlns:a16="http://schemas.microsoft.com/office/drawing/2014/main" id="{2CAF92F8-97C7-4682-A3CC-BB3F47C2ACE4}"/>
              </a:ext>
            </a:extLst>
          </p:cNvPr>
          <p:cNvSpPr txBox="1"/>
          <p:nvPr/>
        </p:nvSpPr>
        <p:spPr>
          <a:xfrm>
            <a:off x="3217791" y="1714499"/>
            <a:ext cx="5158913" cy="4093428"/>
          </a:xfrm>
          <a:prstGeom prst="rect">
            <a:avLst/>
          </a:prstGeom>
          <a:noFill/>
        </p:spPr>
        <p:txBody>
          <a:bodyPr wrap="square">
            <a:spAutoFit/>
          </a:bodyPr>
          <a:lstStyle/>
          <a:p>
            <a:pPr marL="342900" indent="-342900" algn="just">
              <a:buFont typeface="+mj-lt"/>
              <a:buAutoNum type="arabicPeriod"/>
            </a:pPr>
            <a:r>
              <a:rPr lang="en-US" sz="2000" dirty="0"/>
              <a:t>Put on safety glasses and gloves.</a:t>
            </a:r>
          </a:p>
          <a:p>
            <a:pPr marL="342900" indent="-342900" algn="just">
              <a:buFont typeface="+mj-lt"/>
              <a:buAutoNum type="arabicPeriod"/>
            </a:pPr>
            <a:r>
              <a:rPr lang="en-US" sz="2000" dirty="0"/>
              <a:t>Place your piece of foil on the hotplate.</a:t>
            </a:r>
          </a:p>
          <a:p>
            <a:pPr marL="342900" indent="-342900" algn="just">
              <a:buFont typeface="+mj-lt"/>
              <a:buAutoNum type="arabicPeriod"/>
            </a:pPr>
            <a:r>
              <a:rPr lang="en-US" sz="2000" dirty="0"/>
              <a:t>Place the piece of PET on top of the foil, make sure the PET does not touch the hotplate!</a:t>
            </a:r>
          </a:p>
          <a:p>
            <a:pPr marL="342900" indent="-342900" algn="just">
              <a:buFont typeface="+mj-lt"/>
              <a:buAutoNum type="arabicPeriod"/>
            </a:pPr>
            <a:r>
              <a:rPr lang="en-US" sz="2000" dirty="0"/>
              <a:t>Set the hotplate on high.</a:t>
            </a:r>
          </a:p>
          <a:p>
            <a:pPr marL="342900" indent="-342900" algn="just">
              <a:buFont typeface="+mj-lt"/>
              <a:buAutoNum type="arabicPeriod"/>
            </a:pPr>
            <a:r>
              <a:rPr lang="en-US" sz="2000" dirty="0"/>
              <a:t>When the PET starts to melt, remove the foil from the hotplate.</a:t>
            </a:r>
          </a:p>
          <a:p>
            <a:pPr marL="342900" indent="-342900" algn="just">
              <a:buFont typeface="+mj-lt"/>
              <a:buAutoNum type="arabicPeriod"/>
            </a:pPr>
            <a:r>
              <a:rPr lang="en-US" sz="2000" dirty="0"/>
              <a:t>Lift the PET off the foil using your tweezers.</a:t>
            </a:r>
          </a:p>
          <a:p>
            <a:pPr marL="342900" indent="-342900" algn="just">
              <a:buFont typeface="+mj-lt"/>
              <a:buAutoNum type="arabicPeriod"/>
            </a:pPr>
            <a:r>
              <a:rPr lang="en-US" sz="2000" dirty="0"/>
              <a:t>Insert your wooden stick into the plastic, and try to carefully stretch the plastic fibers.</a:t>
            </a:r>
          </a:p>
          <a:p>
            <a:pPr marL="342900" indent="-342900" algn="just">
              <a:buFont typeface="+mj-lt"/>
              <a:buAutoNum type="arabicPeriod"/>
            </a:pPr>
            <a:r>
              <a:rPr lang="en-US" sz="2000" dirty="0"/>
              <a:t>Allow the plastic to cool.</a:t>
            </a:r>
          </a:p>
          <a:p>
            <a:pPr marL="342900" indent="-342900" algn="just">
              <a:buFont typeface="+mj-lt"/>
              <a:buAutoNum type="arabicPeriod"/>
            </a:pPr>
            <a:r>
              <a:rPr lang="en-US" sz="2000" dirty="0"/>
              <a:t>Try to stretch and bend the cooled strands.</a:t>
            </a:r>
          </a:p>
        </p:txBody>
      </p:sp>
    </p:spTree>
    <p:extLst>
      <p:ext uri="{BB962C8B-B14F-4D97-AF65-F5344CB8AC3E}">
        <p14:creationId xmlns:p14="http://schemas.microsoft.com/office/powerpoint/2010/main" val="1328728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1896D-A7DD-4215-9E90-F427DB88EF7A}"/>
              </a:ext>
            </a:extLst>
          </p:cNvPr>
          <p:cNvSpPr>
            <a:spLocks noGrp="1"/>
          </p:cNvSpPr>
          <p:nvPr>
            <p:ph type="title"/>
          </p:nvPr>
        </p:nvSpPr>
        <p:spPr/>
        <p:txBody>
          <a:bodyPr/>
          <a:lstStyle/>
          <a:p>
            <a:r>
              <a:rPr lang="en-US" dirty="0"/>
              <a:t>Lesson 3 Discussion</a:t>
            </a:r>
          </a:p>
        </p:txBody>
      </p:sp>
      <p:sp>
        <p:nvSpPr>
          <p:cNvPr id="3" name="Content Placeholder 2">
            <a:extLst>
              <a:ext uri="{FF2B5EF4-FFF2-40B4-BE49-F238E27FC236}">
                <a16:creationId xmlns:a16="http://schemas.microsoft.com/office/drawing/2014/main" id="{E6C90AEB-6C88-41F3-9B45-9A416DCC99DC}"/>
              </a:ext>
            </a:extLst>
          </p:cNvPr>
          <p:cNvSpPr>
            <a:spLocks noGrp="1"/>
          </p:cNvSpPr>
          <p:nvPr>
            <p:ph idx="1"/>
          </p:nvPr>
        </p:nvSpPr>
        <p:spPr/>
        <p:txBody>
          <a:bodyPr>
            <a:normAutofit/>
          </a:bodyPr>
          <a:lstStyle/>
          <a:p>
            <a:r>
              <a:rPr lang="en-US" dirty="0"/>
              <a:t>In what ways are the plastics you made similar to PET?</a:t>
            </a:r>
          </a:p>
          <a:p>
            <a:r>
              <a:rPr lang="en-US" dirty="0"/>
              <a:t>When the PET was hot, could you change its shape?</a:t>
            </a:r>
          </a:p>
          <a:p>
            <a:r>
              <a:rPr lang="en-US" dirty="0"/>
              <a:t>After the PET cooled were you able to change its shape?</a:t>
            </a:r>
          </a:p>
          <a:p>
            <a:r>
              <a:rPr lang="en-US" dirty="0"/>
              <a:t>Why do you think the PET might have different properties at different temperatures?</a:t>
            </a:r>
          </a:p>
          <a:p>
            <a:endParaRPr lang="en-US" dirty="0"/>
          </a:p>
        </p:txBody>
      </p:sp>
      <p:sp>
        <p:nvSpPr>
          <p:cNvPr id="4" name="Date Placeholder 3">
            <a:extLst>
              <a:ext uri="{FF2B5EF4-FFF2-40B4-BE49-F238E27FC236}">
                <a16:creationId xmlns:a16="http://schemas.microsoft.com/office/drawing/2014/main" id="{0B0BC3DE-6D27-45FA-9D6C-0AD666B48E83}"/>
              </a:ext>
            </a:extLst>
          </p:cNvPr>
          <p:cNvSpPr>
            <a:spLocks noGrp="1"/>
          </p:cNvSpPr>
          <p:nvPr>
            <p:ph type="dt" sz="half" idx="10"/>
          </p:nvPr>
        </p:nvSpPr>
        <p:spPr/>
        <p:txBody>
          <a:bodyPr/>
          <a:lstStyle/>
          <a:p>
            <a:r>
              <a:rPr lang="en-US"/>
              <a:t>10/17/2018</a:t>
            </a:r>
          </a:p>
        </p:txBody>
      </p:sp>
      <p:sp>
        <p:nvSpPr>
          <p:cNvPr id="5" name="Slide Number Placeholder 4">
            <a:extLst>
              <a:ext uri="{FF2B5EF4-FFF2-40B4-BE49-F238E27FC236}">
                <a16:creationId xmlns:a16="http://schemas.microsoft.com/office/drawing/2014/main" id="{DC6115E9-ACD1-4402-B0CC-38B5E5D9C95D}"/>
              </a:ext>
            </a:extLst>
          </p:cNvPr>
          <p:cNvSpPr>
            <a:spLocks noGrp="1"/>
          </p:cNvSpPr>
          <p:nvPr>
            <p:ph type="sldNum" sz="quarter" idx="12"/>
          </p:nvPr>
        </p:nvSpPr>
        <p:spPr/>
        <p:txBody>
          <a:bodyPr/>
          <a:lstStyle/>
          <a:p>
            <a:fld id="{8C5A40D2-BF58-465D-8282-B59BC9A150F5}" type="slidenum">
              <a:rPr lang="en-US" smtClean="0"/>
              <a:t>15</a:t>
            </a:fld>
            <a:endParaRPr lang="en-US"/>
          </a:p>
        </p:txBody>
      </p:sp>
    </p:spTree>
    <p:extLst>
      <p:ext uri="{BB962C8B-B14F-4D97-AF65-F5344CB8AC3E}">
        <p14:creationId xmlns:p14="http://schemas.microsoft.com/office/powerpoint/2010/main" val="92121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polymer monomers?</a:t>
            </a:r>
          </a:p>
        </p:txBody>
      </p:sp>
      <p:sp>
        <p:nvSpPr>
          <p:cNvPr id="3" name="Content Placeholder 2"/>
          <p:cNvSpPr>
            <a:spLocks noGrp="1"/>
          </p:cNvSpPr>
          <p:nvPr>
            <p:ph idx="1"/>
          </p:nvPr>
        </p:nvSpPr>
        <p:spPr>
          <a:xfrm>
            <a:off x="726393" y="1825625"/>
            <a:ext cx="3845608" cy="4351338"/>
          </a:xfrm>
        </p:spPr>
        <p:txBody>
          <a:bodyPr>
            <a:normAutofit fontScale="62500" lnSpcReduction="20000"/>
          </a:bodyPr>
          <a:lstStyle/>
          <a:p>
            <a:r>
              <a:rPr lang="en-US" dirty="0"/>
              <a:t>Periodic table indicates properties of different elements.</a:t>
            </a:r>
          </a:p>
          <a:p>
            <a:r>
              <a:rPr lang="en-US" dirty="0"/>
              <a:t>Molecules form when two atoms each share one electron – these shared electrons are called a chemical </a:t>
            </a:r>
            <a:r>
              <a:rPr lang="en-US" b="1" dirty="0"/>
              <a:t>bond</a:t>
            </a:r>
            <a:r>
              <a:rPr lang="en-US" dirty="0"/>
              <a:t>.</a:t>
            </a:r>
          </a:p>
          <a:p>
            <a:r>
              <a:rPr lang="en-US" dirty="0"/>
              <a:t>First row elements, like carbon, form bonds until they have 8 electrons – </a:t>
            </a:r>
            <a:r>
              <a:rPr lang="en-US" b="1" dirty="0"/>
              <a:t>Octet Rule</a:t>
            </a:r>
            <a:r>
              <a:rPr lang="en-US" dirty="0"/>
              <a:t>.</a:t>
            </a:r>
          </a:p>
          <a:p>
            <a:r>
              <a:rPr lang="en-US" dirty="0"/>
              <a:t>Hydrogen atoms can only form one bond.</a:t>
            </a:r>
          </a:p>
          <a:p>
            <a:r>
              <a:rPr lang="en-US" dirty="0"/>
              <a:t>Number of electrons each atom contributes to bonding is given on the periodic table.</a:t>
            </a:r>
          </a:p>
          <a:p>
            <a:r>
              <a:rPr lang="en-US" dirty="0"/>
              <a:t>The more bonds between atoms, the stronger their connection.</a:t>
            </a:r>
          </a:p>
          <a:p>
            <a:r>
              <a:rPr lang="en-US" dirty="0"/>
              <a:t>Not all bonds are drawn explicitly.</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2</a:t>
            </a:fld>
            <a:endParaRPr lang="en-US"/>
          </a:p>
        </p:txBody>
      </p:sp>
      <p:pic>
        <p:nvPicPr>
          <p:cNvPr id="6" name="Picture 5">
            <a:extLst>
              <a:ext uri="{FF2B5EF4-FFF2-40B4-BE49-F238E27FC236}">
                <a16:creationId xmlns:a16="http://schemas.microsoft.com/office/drawing/2014/main" id="{015CB6C6-C2C0-4C09-8D12-895F022F2919}"/>
              </a:ext>
            </a:extLst>
          </p:cNvPr>
          <p:cNvPicPr>
            <a:picLocks noChangeAspect="1"/>
          </p:cNvPicPr>
          <p:nvPr/>
        </p:nvPicPr>
        <p:blipFill rotWithShape="1">
          <a:blip r:embed="rId3"/>
          <a:srcRect t="33776" r="44565"/>
          <a:stretch/>
        </p:blipFill>
        <p:spPr>
          <a:xfrm>
            <a:off x="4528694" y="1938046"/>
            <a:ext cx="3858507" cy="3345453"/>
          </a:xfrm>
          <a:prstGeom prst="rect">
            <a:avLst/>
          </a:prstGeom>
        </p:spPr>
      </p:pic>
      <p:sp>
        <p:nvSpPr>
          <p:cNvPr id="7" name="Text Placeholder 2">
            <a:extLst>
              <a:ext uri="{FF2B5EF4-FFF2-40B4-BE49-F238E27FC236}">
                <a16:creationId xmlns:a16="http://schemas.microsoft.com/office/drawing/2014/main" id="{54C65522-0D7D-4A7C-842E-00CD4C1C2FA0}"/>
              </a:ext>
            </a:extLst>
          </p:cNvPr>
          <p:cNvSpPr txBox="1">
            <a:spLocks/>
          </p:cNvSpPr>
          <p:nvPr/>
        </p:nvSpPr>
        <p:spPr>
          <a:xfrm>
            <a:off x="4595347" y="5530857"/>
            <a:ext cx="3725203" cy="365125"/>
          </a:xfrm>
          <a:prstGeom prst="rect">
            <a:avLst/>
          </a:prstGeom>
        </p:spPr>
        <p:txBody>
          <a:bodyPr vert="horz" lIns="91440" tIns="45720" rIns="91440" bIns="45720" rtlCol="0">
            <a:noAutofit/>
          </a:bodyPr>
          <a:lstStyle>
            <a:lvl1pPr marL="274320" indent="-274320" algn="l" defTabSz="914400" rtl="0" eaLnBrk="1" latinLnBrk="0" hangingPunct="1">
              <a:spcBef>
                <a:spcPts val="2200"/>
              </a:spcBef>
              <a:buClr>
                <a:schemeClr val="tx1">
                  <a:lumMod val="65000"/>
                </a:schemeClr>
              </a:buClr>
              <a:buFont typeface="Arial" pitchFamily="34" charset="0"/>
              <a:buChar char="•"/>
              <a:defRPr sz="2200" kern="1200">
                <a:solidFill>
                  <a:schemeClr val="tx1"/>
                </a:solidFill>
                <a:latin typeface="+mn-lt"/>
                <a:ea typeface="+mn-ea"/>
                <a:cs typeface="+mn-cs"/>
              </a:defRPr>
            </a:lvl1pPr>
            <a:lvl2pPr marL="594360" indent="-274320" algn="l" defTabSz="914400" rtl="0" eaLnBrk="1" latinLnBrk="0" hangingPunct="1">
              <a:spcBef>
                <a:spcPts val="1600"/>
              </a:spcBef>
              <a:buClr>
                <a:schemeClr val="tx1">
                  <a:lumMod val="65000"/>
                </a:schemeClr>
              </a:buClr>
              <a:buFont typeface="Arial" pitchFamily="34" charset="0"/>
              <a:buChar char="•"/>
              <a:defRPr sz="2000" kern="1200">
                <a:solidFill>
                  <a:schemeClr val="tx1"/>
                </a:solidFill>
                <a:latin typeface="+mn-lt"/>
                <a:ea typeface="+mn-ea"/>
                <a:cs typeface="+mn-cs"/>
              </a:defRPr>
            </a:lvl2pPr>
            <a:lvl3pPr marL="868680" indent="-228600" algn="l" defTabSz="914400" rtl="0" eaLnBrk="1" latinLnBrk="0" hangingPunct="1">
              <a:spcBef>
                <a:spcPts val="1200"/>
              </a:spcBef>
              <a:buClr>
                <a:schemeClr val="tx1">
                  <a:lumMod val="65000"/>
                </a:schemeClr>
              </a:buClr>
              <a:buFont typeface="Arial" pitchFamily="34" charset="0"/>
              <a:buChar char="•"/>
              <a:defRPr sz="1800" kern="1200">
                <a:solidFill>
                  <a:schemeClr val="tx1"/>
                </a:solidFill>
                <a:latin typeface="+mn-lt"/>
                <a:ea typeface="+mn-ea"/>
                <a:cs typeface="+mn-cs"/>
              </a:defRPr>
            </a:lvl3pPr>
            <a:lvl4pPr marL="1188720" indent="-228600" algn="l" defTabSz="914400" rtl="0" eaLnBrk="1" latinLnBrk="0" hangingPunct="1">
              <a:spcBef>
                <a:spcPts val="1000"/>
              </a:spcBef>
              <a:buClr>
                <a:schemeClr val="tx1">
                  <a:lumMod val="65000"/>
                </a:schemeClr>
              </a:buClr>
              <a:buFont typeface="Arial" pitchFamily="34" charset="0"/>
              <a:buChar char="•"/>
              <a:defRPr sz="1600" kern="1200">
                <a:solidFill>
                  <a:schemeClr val="tx1"/>
                </a:solidFill>
                <a:latin typeface="+mn-lt"/>
                <a:ea typeface="+mn-ea"/>
                <a:cs typeface="+mn-cs"/>
              </a:defRPr>
            </a:lvl4pPr>
            <a:lvl5pPr marL="1417320" indent="-228600" algn="l" defTabSz="914400" rtl="0" eaLnBrk="1" latinLnBrk="0" hangingPunct="1">
              <a:spcBef>
                <a:spcPts val="800"/>
              </a:spcBef>
              <a:buClr>
                <a:schemeClr val="tx1">
                  <a:lumMod val="65000"/>
                </a:schemeClr>
              </a:buClr>
              <a:buFont typeface="Arial" pitchFamily="34" charset="0"/>
              <a:buChar char="•"/>
              <a:defRPr sz="1600" kern="1200">
                <a:solidFill>
                  <a:schemeClr val="tx1"/>
                </a:solidFill>
                <a:latin typeface="+mn-lt"/>
                <a:ea typeface="+mn-ea"/>
                <a:cs typeface="+mn-cs"/>
              </a:defRPr>
            </a:lvl5pPr>
            <a:lvl6pPr marL="1645920" indent="-228600" algn="l" defTabSz="914400" rtl="0" eaLnBrk="1" latinLnBrk="0" hangingPunct="1">
              <a:spcBef>
                <a:spcPts val="600"/>
              </a:spcBef>
              <a:buClr>
                <a:schemeClr val="tx1">
                  <a:lumMod val="65000"/>
                </a:schemeClr>
              </a:buClr>
              <a:buFont typeface="Arial" pitchFamily="34" charset="0"/>
              <a:buChar char="•"/>
              <a:defRPr sz="1600" kern="1200">
                <a:solidFill>
                  <a:schemeClr val="tx1"/>
                </a:solidFill>
                <a:latin typeface="+mn-lt"/>
                <a:ea typeface="+mn-ea"/>
                <a:cs typeface="+mn-cs"/>
              </a:defRPr>
            </a:lvl6pPr>
            <a:lvl7pPr marL="1874520" indent="-228600" algn="l" defTabSz="914400" rtl="0" eaLnBrk="1" latinLnBrk="0" hangingPunct="1">
              <a:spcBef>
                <a:spcPts val="600"/>
              </a:spcBef>
              <a:buClr>
                <a:schemeClr val="tx1">
                  <a:lumMod val="65000"/>
                </a:schemeClr>
              </a:buClr>
              <a:buFont typeface="Arial" pitchFamily="34" charset="0"/>
              <a:buChar char="•"/>
              <a:defRPr sz="1600" kern="1200">
                <a:solidFill>
                  <a:schemeClr val="tx1"/>
                </a:solidFill>
                <a:latin typeface="+mn-lt"/>
                <a:ea typeface="+mn-ea"/>
                <a:cs typeface="+mn-cs"/>
              </a:defRPr>
            </a:lvl7pPr>
            <a:lvl8pPr marL="2103120" indent="-228600" algn="l" defTabSz="914400" rtl="0" eaLnBrk="1" latinLnBrk="0" hangingPunct="1">
              <a:spcBef>
                <a:spcPts val="600"/>
              </a:spcBef>
              <a:buClr>
                <a:schemeClr val="tx1">
                  <a:lumMod val="65000"/>
                </a:schemeClr>
              </a:buClr>
              <a:buFont typeface="Arial" pitchFamily="34" charset="0"/>
              <a:buChar char="•"/>
              <a:defRPr sz="1600" kern="1200">
                <a:solidFill>
                  <a:schemeClr val="tx1"/>
                </a:solidFill>
                <a:latin typeface="+mn-lt"/>
                <a:ea typeface="+mn-ea"/>
                <a:cs typeface="+mn-cs"/>
              </a:defRPr>
            </a:lvl8pPr>
            <a:lvl9pPr marL="2331720" indent="-228600" algn="l" defTabSz="914400" rtl="0" eaLnBrk="1" latinLnBrk="0" hangingPunct="1">
              <a:spcBef>
                <a:spcPts val="600"/>
              </a:spcBef>
              <a:buClr>
                <a:schemeClr val="tx1">
                  <a:lumMod val="65000"/>
                </a:schemeClr>
              </a:buClr>
              <a:buFont typeface="Arial" pitchFamily="34" charset="0"/>
              <a:buChar char="•"/>
              <a:defRPr sz="1600" kern="1200">
                <a:solidFill>
                  <a:schemeClr val="tx1"/>
                </a:solidFill>
                <a:latin typeface="+mn-lt"/>
                <a:ea typeface="+mn-ea"/>
                <a:cs typeface="+mn-cs"/>
              </a:defRPr>
            </a:lvl9pPr>
          </a:lstStyle>
          <a:p>
            <a:pPr marL="0" indent="0">
              <a:buFont typeface="Arial" pitchFamily="34" charset="0"/>
              <a:buNone/>
            </a:pPr>
            <a:r>
              <a:rPr lang="en-US" sz="1200" dirty="0" err="1"/>
              <a:t>Oteyza</a:t>
            </a:r>
            <a:r>
              <a:rPr lang="en-US" sz="1200" dirty="0"/>
              <a:t>, D. G. de; </a:t>
            </a:r>
            <a:r>
              <a:rPr lang="en-US" sz="1200" i="1" dirty="0"/>
              <a:t>et al.</a:t>
            </a:r>
            <a:r>
              <a:rPr lang="en-US" sz="1200" dirty="0"/>
              <a:t> </a:t>
            </a:r>
            <a:r>
              <a:rPr lang="en-US" sz="1200" i="1" dirty="0"/>
              <a:t>Science</a:t>
            </a:r>
            <a:r>
              <a:rPr lang="en-US" sz="1200" dirty="0"/>
              <a:t> </a:t>
            </a:r>
            <a:r>
              <a:rPr lang="en-US" sz="1200" b="1" dirty="0"/>
              <a:t>2013</a:t>
            </a:r>
            <a:r>
              <a:rPr lang="en-US" sz="1200" dirty="0"/>
              <a:t>, </a:t>
            </a:r>
            <a:r>
              <a:rPr lang="en-US" sz="1200" i="1" dirty="0"/>
              <a:t>340</a:t>
            </a:r>
            <a:r>
              <a:rPr lang="en-US" sz="1200" dirty="0"/>
              <a:t> (6139), 1434–1437 DOI: 10.1126/science.1238187.</a:t>
            </a:r>
          </a:p>
          <a:p>
            <a:endParaRPr lang="en-US" sz="1500" dirty="0"/>
          </a:p>
        </p:txBody>
      </p:sp>
    </p:spTree>
    <p:extLst>
      <p:ext uri="{BB962C8B-B14F-4D97-AF65-F5344CB8AC3E}">
        <p14:creationId xmlns:p14="http://schemas.microsoft.com/office/powerpoint/2010/main" val="2851331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Period Table</a:t>
            </a:r>
          </a:p>
        </p:txBody>
      </p:sp>
      <p:sp>
        <p:nvSpPr>
          <p:cNvPr id="5" name="Slide Number Placeholder 4"/>
          <p:cNvSpPr>
            <a:spLocks noGrp="1"/>
          </p:cNvSpPr>
          <p:nvPr>
            <p:ph type="sldNum" sz="quarter" idx="12"/>
          </p:nvPr>
        </p:nvSpPr>
        <p:spPr/>
        <p:txBody>
          <a:bodyPr/>
          <a:lstStyle/>
          <a:p>
            <a:fld id="{8C5A40D2-BF58-465D-8282-B59BC9A150F5}" type="slidenum">
              <a:rPr lang="en-US" smtClean="0"/>
              <a:t>3</a:t>
            </a:fld>
            <a:endParaRPr lang="en-US"/>
          </a:p>
        </p:txBody>
      </p:sp>
      <p:pic>
        <p:nvPicPr>
          <p:cNvPr id="6" name="Content Placeholder 5">
            <a:extLst>
              <a:ext uri="{FF2B5EF4-FFF2-40B4-BE49-F238E27FC236}">
                <a16:creationId xmlns:a16="http://schemas.microsoft.com/office/drawing/2014/main" id="{497F717D-59D9-4745-B180-8758D0F9A35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27075" y="2335841"/>
            <a:ext cx="7664450" cy="3330906"/>
          </a:xfrm>
          <a:prstGeom prst="rect">
            <a:avLst/>
          </a:prstGeom>
          <a:solidFill>
            <a:schemeClr val="tx1"/>
          </a:solidFill>
        </p:spPr>
      </p:pic>
    </p:spTree>
    <p:extLst>
      <p:ext uri="{BB962C8B-B14F-4D97-AF65-F5344CB8AC3E}">
        <p14:creationId xmlns:p14="http://schemas.microsoft.com/office/powerpoint/2010/main" val="157363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are polymers?</a:t>
            </a:r>
          </a:p>
        </p:txBody>
      </p:sp>
      <p:sp>
        <p:nvSpPr>
          <p:cNvPr id="3" name="Content Placeholder 2"/>
          <p:cNvSpPr>
            <a:spLocks noGrp="1"/>
          </p:cNvSpPr>
          <p:nvPr>
            <p:ph idx="1"/>
          </p:nvPr>
        </p:nvSpPr>
        <p:spPr>
          <a:xfrm>
            <a:off x="726392" y="1825625"/>
            <a:ext cx="3714979" cy="1935685"/>
          </a:xfrm>
        </p:spPr>
        <p:txBody>
          <a:bodyPr>
            <a:normAutofit fontScale="77500" lnSpcReduction="20000"/>
          </a:bodyPr>
          <a:lstStyle/>
          <a:p>
            <a:r>
              <a:rPr lang="en-US" dirty="0"/>
              <a:t>Polymer: A chemical made from small, repeating units.</a:t>
            </a:r>
          </a:p>
          <a:p>
            <a:r>
              <a:rPr lang="en-US" dirty="0"/>
              <a:t>Plastic: A polymer that can be molded or shaped using heat and/or pressure.</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4</a:t>
            </a:fld>
            <a:endParaRPr lang="en-US"/>
          </a:p>
        </p:txBody>
      </p:sp>
      <p:grpSp>
        <p:nvGrpSpPr>
          <p:cNvPr id="6" name="Group 5">
            <a:extLst>
              <a:ext uri="{FF2B5EF4-FFF2-40B4-BE49-F238E27FC236}">
                <a16:creationId xmlns:a16="http://schemas.microsoft.com/office/drawing/2014/main" id="{9A7700BC-6787-4CF8-B4BC-CD1B8214CCF8}"/>
              </a:ext>
            </a:extLst>
          </p:cNvPr>
          <p:cNvGrpSpPr/>
          <p:nvPr/>
        </p:nvGrpSpPr>
        <p:grpSpPr>
          <a:xfrm>
            <a:off x="1153907" y="3219733"/>
            <a:ext cx="2859947" cy="2859947"/>
            <a:chOff x="1837887" y="3565321"/>
            <a:chExt cx="2859947" cy="2859947"/>
          </a:xfrm>
        </p:grpSpPr>
        <p:sp>
          <p:nvSpPr>
            <p:cNvPr id="7" name="Oval 6">
              <a:extLst>
                <a:ext uri="{FF2B5EF4-FFF2-40B4-BE49-F238E27FC236}">
                  <a16:creationId xmlns:a16="http://schemas.microsoft.com/office/drawing/2014/main" id="{FDD493D4-82E3-43E4-9F00-5DA61D36E37D}"/>
                </a:ext>
              </a:extLst>
            </p:cNvPr>
            <p:cNvSpPr/>
            <p:nvPr/>
          </p:nvSpPr>
          <p:spPr>
            <a:xfrm>
              <a:off x="1837887" y="3565321"/>
              <a:ext cx="2859947" cy="2859947"/>
            </a:xfrm>
            <a:prstGeom prst="ellips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F07C99B-1CAA-400B-8A65-F400F5533FF1}"/>
                </a:ext>
              </a:extLst>
            </p:cNvPr>
            <p:cNvSpPr/>
            <p:nvPr/>
          </p:nvSpPr>
          <p:spPr>
            <a:xfrm>
              <a:off x="2420572" y="4148006"/>
              <a:ext cx="1694576" cy="16945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D847EAF-7B85-44E8-A39E-7A5DDD7932A7}"/>
                </a:ext>
              </a:extLst>
            </p:cNvPr>
            <p:cNvSpPr txBox="1"/>
            <p:nvPr/>
          </p:nvSpPr>
          <p:spPr>
            <a:xfrm>
              <a:off x="2680630" y="3714036"/>
              <a:ext cx="1174459" cy="369332"/>
            </a:xfrm>
            <a:prstGeom prst="rect">
              <a:avLst/>
            </a:prstGeom>
            <a:noFill/>
          </p:spPr>
          <p:txBody>
            <a:bodyPr wrap="square" rtlCol="0">
              <a:spAutoFit/>
            </a:bodyPr>
            <a:lstStyle/>
            <a:p>
              <a:pPr algn="ctr"/>
              <a:r>
                <a:rPr lang="en-US" dirty="0">
                  <a:solidFill>
                    <a:schemeClr val="bg1"/>
                  </a:solidFill>
                </a:rPr>
                <a:t>Polymers</a:t>
              </a:r>
            </a:p>
          </p:txBody>
        </p:sp>
        <p:sp>
          <p:nvSpPr>
            <p:cNvPr id="10" name="TextBox 9">
              <a:extLst>
                <a:ext uri="{FF2B5EF4-FFF2-40B4-BE49-F238E27FC236}">
                  <a16:creationId xmlns:a16="http://schemas.microsoft.com/office/drawing/2014/main" id="{25646515-AD33-4F5D-8FE9-E100CE1891A8}"/>
                </a:ext>
              </a:extLst>
            </p:cNvPr>
            <p:cNvSpPr txBox="1"/>
            <p:nvPr/>
          </p:nvSpPr>
          <p:spPr>
            <a:xfrm>
              <a:off x="2680630" y="4397311"/>
              <a:ext cx="1174459" cy="369332"/>
            </a:xfrm>
            <a:prstGeom prst="rect">
              <a:avLst/>
            </a:prstGeom>
            <a:noFill/>
          </p:spPr>
          <p:txBody>
            <a:bodyPr wrap="square" rtlCol="0">
              <a:spAutoFit/>
            </a:bodyPr>
            <a:lstStyle/>
            <a:p>
              <a:pPr algn="ctr"/>
              <a:r>
                <a:rPr lang="en-US" dirty="0">
                  <a:solidFill>
                    <a:schemeClr val="bg1"/>
                  </a:solidFill>
                </a:rPr>
                <a:t>Plastics</a:t>
              </a:r>
            </a:p>
          </p:txBody>
        </p:sp>
      </p:grpSp>
      <p:pic>
        <p:nvPicPr>
          <p:cNvPr id="11" name="Picture 10">
            <a:extLst>
              <a:ext uri="{FF2B5EF4-FFF2-40B4-BE49-F238E27FC236}">
                <a16:creationId xmlns:a16="http://schemas.microsoft.com/office/drawing/2014/main" id="{0920CA33-8336-481E-AD10-7A0FD2845E00}"/>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1671" r="73153"/>
          <a:stretch/>
        </p:blipFill>
        <p:spPr>
          <a:xfrm>
            <a:off x="4456797" y="1825625"/>
            <a:ext cx="1482927" cy="2152814"/>
          </a:xfrm>
          <a:prstGeom prst="rect">
            <a:avLst/>
          </a:prstGeom>
        </p:spPr>
      </p:pic>
      <p:pic>
        <p:nvPicPr>
          <p:cNvPr id="12" name="Picture 11">
            <a:extLst>
              <a:ext uri="{FF2B5EF4-FFF2-40B4-BE49-F238E27FC236}">
                <a16:creationId xmlns:a16="http://schemas.microsoft.com/office/drawing/2014/main" id="{0B5CC3B6-6EF8-446D-9464-7D8902CA0CA1}"/>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Lst>
          </a:blip>
          <a:srcRect l="56494"/>
          <a:stretch/>
        </p:blipFill>
        <p:spPr>
          <a:xfrm>
            <a:off x="6016189" y="1584966"/>
            <a:ext cx="2262321" cy="2152814"/>
          </a:xfrm>
          <a:prstGeom prst="rect">
            <a:avLst/>
          </a:prstGeom>
        </p:spPr>
      </p:pic>
      <p:sp>
        <p:nvSpPr>
          <p:cNvPr id="13" name="Rectangle 12">
            <a:extLst>
              <a:ext uri="{FF2B5EF4-FFF2-40B4-BE49-F238E27FC236}">
                <a16:creationId xmlns:a16="http://schemas.microsoft.com/office/drawing/2014/main" id="{92BB84D7-F9C0-4470-96BE-E671E4AE1115}"/>
              </a:ext>
            </a:extLst>
          </p:cNvPr>
          <p:cNvSpPr/>
          <p:nvPr/>
        </p:nvSpPr>
        <p:spPr>
          <a:xfrm>
            <a:off x="5198260" y="3737780"/>
            <a:ext cx="3059627" cy="461665"/>
          </a:xfrm>
          <a:prstGeom prst="rect">
            <a:avLst/>
          </a:prstGeom>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latin typeface="Arial" charset="0"/>
                <a:ea typeface="Arial" charset="0"/>
                <a:cs typeface="Arial" charset="0"/>
              </a:rPr>
              <a:t>http://</a:t>
            </a:r>
            <a:r>
              <a:rPr lang="en-US" sz="1200" dirty="0" err="1">
                <a:latin typeface="Arial" charset="0"/>
                <a:ea typeface="Arial" charset="0"/>
                <a:cs typeface="Arial" charset="0"/>
              </a:rPr>
              <a:t>nptel.ac.in</a:t>
            </a:r>
            <a:r>
              <a:rPr lang="en-US" sz="1200" dirty="0">
                <a:latin typeface="Arial" charset="0"/>
                <a:ea typeface="Arial" charset="0"/>
                <a:cs typeface="Arial" charset="0"/>
              </a:rPr>
              <a:t>/courses/104103071/39 (accessed on 12-June-2016)</a:t>
            </a:r>
          </a:p>
        </p:txBody>
      </p:sp>
    </p:spTree>
    <p:extLst>
      <p:ext uri="{BB962C8B-B14F-4D97-AF65-F5344CB8AC3E}">
        <p14:creationId xmlns:p14="http://schemas.microsoft.com/office/powerpoint/2010/main" val="973853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Natural Polymers</a:t>
            </a:r>
          </a:p>
        </p:txBody>
      </p:sp>
      <p:sp>
        <p:nvSpPr>
          <p:cNvPr id="5" name="Slide Number Placeholder 4"/>
          <p:cNvSpPr>
            <a:spLocks noGrp="1"/>
          </p:cNvSpPr>
          <p:nvPr>
            <p:ph type="sldNum" sz="quarter" idx="12"/>
          </p:nvPr>
        </p:nvSpPr>
        <p:spPr/>
        <p:txBody>
          <a:bodyPr/>
          <a:lstStyle/>
          <a:p>
            <a:fld id="{8C5A40D2-BF58-465D-8282-B59BC9A150F5}" type="slidenum">
              <a:rPr lang="en-US" smtClean="0"/>
              <a:t>5</a:t>
            </a:fld>
            <a:endParaRPr lang="en-US"/>
          </a:p>
        </p:txBody>
      </p:sp>
      <p:grpSp>
        <p:nvGrpSpPr>
          <p:cNvPr id="6" name="Group 5">
            <a:extLst>
              <a:ext uri="{FF2B5EF4-FFF2-40B4-BE49-F238E27FC236}">
                <a16:creationId xmlns:a16="http://schemas.microsoft.com/office/drawing/2014/main" id="{F8CF838E-1753-474E-A861-016C94ED865D}"/>
              </a:ext>
            </a:extLst>
          </p:cNvPr>
          <p:cNvGrpSpPr/>
          <p:nvPr/>
        </p:nvGrpSpPr>
        <p:grpSpPr>
          <a:xfrm>
            <a:off x="1017660" y="1630397"/>
            <a:ext cx="3581199" cy="2096937"/>
            <a:chOff x="1017660" y="1630396"/>
            <a:chExt cx="4421468" cy="2588949"/>
          </a:xfrm>
        </p:grpSpPr>
        <p:graphicFrame>
          <p:nvGraphicFramePr>
            <p:cNvPr id="7" name="Object 6">
              <a:extLst>
                <a:ext uri="{FF2B5EF4-FFF2-40B4-BE49-F238E27FC236}">
                  <a16:creationId xmlns:a16="http://schemas.microsoft.com/office/drawing/2014/main" id="{FFFA4D1B-4C47-4009-95F3-0C9E8AC7851C}"/>
                </a:ext>
              </a:extLst>
            </p:cNvPr>
            <p:cNvGraphicFramePr>
              <a:graphicFrameLocks noChangeAspect="1"/>
            </p:cNvGraphicFramePr>
            <p:nvPr>
              <p:extLst>
                <p:ext uri="{D42A27DB-BD31-4B8C-83A1-F6EECF244321}">
                  <p14:modId xmlns:p14="http://schemas.microsoft.com/office/powerpoint/2010/main" val="619753737"/>
                </p:ext>
              </p:extLst>
            </p:nvPr>
          </p:nvGraphicFramePr>
          <p:xfrm>
            <a:off x="1017660" y="1630396"/>
            <a:ext cx="4421468" cy="2128287"/>
          </p:xfrm>
          <a:graphic>
            <a:graphicData uri="http://schemas.openxmlformats.org/presentationml/2006/ole">
              <mc:AlternateContent xmlns:mc="http://schemas.openxmlformats.org/markup-compatibility/2006">
                <mc:Choice xmlns:v="urn:schemas-microsoft-com:vml" Requires="v">
                  <p:oleObj spid="_x0000_s1026" name="CS ChemDraw Drawing" r:id="rId4" imgW="3660115" imgH="1761379" progId="ChemDraw.Document.6.0">
                    <p:embed/>
                  </p:oleObj>
                </mc:Choice>
                <mc:Fallback>
                  <p:oleObj name="CS ChemDraw Drawing" r:id="rId4" imgW="3660115" imgH="1761379" progId="ChemDraw.Document.6.0">
                    <p:embed/>
                    <p:pic>
                      <p:nvPicPr>
                        <p:cNvPr id="7" name="Object 6">
                          <a:extLst>
                            <a:ext uri="{FF2B5EF4-FFF2-40B4-BE49-F238E27FC236}">
                              <a16:creationId xmlns:a16="http://schemas.microsoft.com/office/drawing/2014/main" id="{FFFA4D1B-4C47-4009-95F3-0C9E8AC7851C}"/>
                            </a:ext>
                          </a:extLst>
                        </p:cNvPr>
                        <p:cNvPicPr/>
                        <p:nvPr/>
                      </p:nvPicPr>
                      <p:blipFill>
                        <a:blip r:embed="rId5"/>
                        <a:stretch>
                          <a:fillRect/>
                        </a:stretch>
                      </p:blipFill>
                      <p:spPr>
                        <a:xfrm>
                          <a:off x="1017660" y="1630396"/>
                          <a:ext cx="4421468" cy="2128287"/>
                        </a:xfrm>
                        <a:prstGeom prst="rect">
                          <a:avLst/>
                        </a:prstGeom>
                        <a:solidFill>
                          <a:schemeClr val="accent5">
                            <a:lumMod val="60000"/>
                            <a:lumOff val="40000"/>
                          </a:schemeClr>
                        </a:solidFill>
                      </p:spPr>
                    </p:pic>
                  </p:oleObj>
                </mc:Fallback>
              </mc:AlternateContent>
            </a:graphicData>
          </a:graphic>
        </p:graphicFrame>
        <p:sp>
          <p:nvSpPr>
            <p:cNvPr id="8" name="TextBox 7">
              <a:extLst>
                <a:ext uri="{FF2B5EF4-FFF2-40B4-BE49-F238E27FC236}">
                  <a16:creationId xmlns:a16="http://schemas.microsoft.com/office/drawing/2014/main" id="{CAECB034-517D-4162-8E45-9FC0849463A5}"/>
                </a:ext>
              </a:extLst>
            </p:cNvPr>
            <p:cNvSpPr txBox="1"/>
            <p:nvPr/>
          </p:nvSpPr>
          <p:spPr>
            <a:xfrm>
              <a:off x="2506548" y="3763355"/>
              <a:ext cx="1851109" cy="455990"/>
            </a:xfrm>
            <a:prstGeom prst="rect">
              <a:avLst/>
            </a:prstGeom>
            <a:noFill/>
          </p:spPr>
          <p:txBody>
            <a:bodyPr wrap="square" rtlCol="0">
              <a:spAutoFit/>
            </a:bodyPr>
            <a:lstStyle/>
            <a:p>
              <a:r>
                <a:rPr lang="en-US" dirty="0"/>
                <a:t>Amylose</a:t>
              </a:r>
            </a:p>
          </p:txBody>
        </p:sp>
      </p:grpSp>
      <p:grpSp>
        <p:nvGrpSpPr>
          <p:cNvPr id="9" name="Group 8">
            <a:extLst>
              <a:ext uri="{FF2B5EF4-FFF2-40B4-BE49-F238E27FC236}">
                <a16:creationId xmlns:a16="http://schemas.microsoft.com/office/drawing/2014/main" id="{5972AA3F-4304-473A-99AF-4075FB9BBB46}"/>
              </a:ext>
            </a:extLst>
          </p:cNvPr>
          <p:cNvGrpSpPr/>
          <p:nvPr/>
        </p:nvGrpSpPr>
        <p:grpSpPr>
          <a:xfrm>
            <a:off x="5048442" y="1630397"/>
            <a:ext cx="3194260" cy="2110281"/>
            <a:chOff x="6795795" y="1630396"/>
            <a:chExt cx="3943739" cy="2605423"/>
          </a:xfrm>
        </p:grpSpPr>
        <p:pic>
          <p:nvPicPr>
            <p:cNvPr id="10" name="Picture 9">
              <a:extLst>
                <a:ext uri="{FF2B5EF4-FFF2-40B4-BE49-F238E27FC236}">
                  <a16:creationId xmlns:a16="http://schemas.microsoft.com/office/drawing/2014/main" id="{7EB85895-07A7-439F-AE38-5D1A4800A2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95795" y="1630396"/>
              <a:ext cx="3943739" cy="2200861"/>
            </a:xfrm>
            <a:prstGeom prst="rect">
              <a:avLst/>
            </a:prstGeom>
            <a:solidFill>
              <a:schemeClr val="accent5">
                <a:lumMod val="60000"/>
                <a:lumOff val="40000"/>
              </a:schemeClr>
            </a:solidFill>
          </p:spPr>
        </p:pic>
        <p:sp>
          <p:nvSpPr>
            <p:cNvPr id="11" name="TextBox 10">
              <a:extLst>
                <a:ext uri="{FF2B5EF4-FFF2-40B4-BE49-F238E27FC236}">
                  <a16:creationId xmlns:a16="http://schemas.microsoft.com/office/drawing/2014/main" id="{C99FB585-9C0B-4437-A0C2-57062F7D0B6B}"/>
                </a:ext>
              </a:extLst>
            </p:cNvPr>
            <p:cNvSpPr txBox="1"/>
            <p:nvPr/>
          </p:nvSpPr>
          <p:spPr>
            <a:xfrm>
              <a:off x="8210938" y="3866487"/>
              <a:ext cx="1598647" cy="369332"/>
            </a:xfrm>
            <a:prstGeom prst="rect">
              <a:avLst/>
            </a:prstGeom>
            <a:noFill/>
          </p:spPr>
          <p:txBody>
            <a:bodyPr wrap="square" rtlCol="0">
              <a:spAutoFit/>
            </a:bodyPr>
            <a:lstStyle/>
            <a:p>
              <a:r>
                <a:rPr lang="en-US" dirty="0"/>
                <a:t>Guar Gum</a:t>
              </a:r>
            </a:p>
          </p:txBody>
        </p:sp>
      </p:grpSp>
      <p:grpSp>
        <p:nvGrpSpPr>
          <p:cNvPr id="12" name="Group 11">
            <a:extLst>
              <a:ext uri="{FF2B5EF4-FFF2-40B4-BE49-F238E27FC236}">
                <a16:creationId xmlns:a16="http://schemas.microsoft.com/office/drawing/2014/main" id="{FA353202-7A5D-4ED7-B037-04BF48CC65D5}"/>
              </a:ext>
            </a:extLst>
          </p:cNvPr>
          <p:cNvGrpSpPr/>
          <p:nvPr/>
        </p:nvGrpSpPr>
        <p:grpSpPr>
          <a:xfrm>
            <a:off x="2366963" y="4151312"/>
            <a:ext cx="4384675" cy="1677162"/>
            <a:chOff x="3332338" y="4323770"/>
            <a:chExt cx="5413464" cy="2070680"/>
          </a:xfrm>
        </p:grpSpPr>
        <p:graphicFrame>
          <p:nvGraphicFramePr>
            <p:cNvPr id="13" name="Object 12">
              <a:extLst>
                <a:ext uri="{FF2B5EF4-FFF2-40B4-BE49-F238E27FC236}">
                  <a16:creationId xmlns:a16="http://schemas.microsoft.com/office/drawing/2014/main" id="{9C24BB8A-ED0E-4F80-87CD-784ABEE37758}"/>
                </a:ext>
              </a:extLst>
            </p:cNvPr>
            <p:cNvGraphicFramePr>
              <a:graphicFrameLocks noChangeAspect="1"/>
            </p:cNvGraphicFramePr>
            <p:nvPr>
              <p:extLst>
                <p:ext uri="{D42A27DB-BD31-4B8C-83A1-F6EECF244321}">
                  <p14:modId xmlns:p14="http://schemas.microsoft.com/office/powerpoint/2010/main" val="1054934986"/>
                </p:ext>
              </p:extLst>
            </p:nvPr>
          </p:nvGraphicFramePr>
          <p:xfrm>
            <a:off x="3332338" y="4323770"/>
            <a:ext cx="5413464" cy="1646383"/>
          </p:xfrm>
          <a:graphic>
            <a:graphicData uri="http://schemas.openxmlformats.org/presentationml/2006/ole">
              <mc:AlternateContent xmlns:mc="http://schemas.openxmlformats.org/markup-compatibility/2006">
                <mc:Choice xmlns:v="urn:schemas-microsoft-com:vml" Requires="v">
                  <p:oleObj spid="_x0000_s1027" name="CS ChemDraw Drawing" r:id="rId7" imgW="2393967" imgH="728003" progId="ChemDraw.Document.6.0">
                    <p:embed/>
                  </p:oleObj>
                </mc:Choice>
                <mc:Fallback>
                  <p:oleObj name="CS ChemDraw Drawing" r:id="rId7" imgW="2393967" imgH="728003" progId="ChemDraw.Document.6.0">
                    <p:embed/>
                    <p:pic>
                      <p:nvPicPr>
                        <p:cNvPr id="13" name="Object 12">
                          <a:extLst>
                            <a:ext uri="{FF2B5EF4-FFF2-40B4-BE49-F238E27FC236}">
                              <a16:creationId xmlns:a16="http://schemas.microsoft.com/office/drawing/2014/main" id="{9C24BB8A-ED0E-4F80-87CD-784ABEE37758}"/>
                            </a:ext>
                          </a:extLst>
                        </p:cNvPr>
                        <p:cNvPicPr/>
                        <p:nvPr/>
                      </p:nvPicPr>
                      <p:blipFill>
                        <a:blip r:embed="rId8"/>
                        <a:stretch>
                          <a:fillRect/>
                        </a:stretch>
                      </p:blipFill>
                      <p:spPr>
                        <a:xfrm>
                          <a:off x="3332338" y="4323770"/>
                          <a:ext cx="5413464" cy="1646383"/>
                        </a:xfrm>
                        <a:prstGeom prst="rect">
                          <a:avLst/>
                        </a:prstGeom>
                        <a:solidFill>
                          <a:schemeClr val="accent5">
                            <a:lumMod val="60000"/>
                            <a:lumOff val="40000"/>
                          </a:schemeClr>
                        </a:solidFill>
                      </p:spPr>
                    </p:pic>
                  </p:oleObj>
                </mc:Fallback>
              </mc:AlternateContent>
            </a:graphicData>
          </a:graphic>
        </p:graphicFrame>
        <p:sp>
          <p:nvSpPr>
            <p:cNvPr id="14" name="TextBox 13">
              <a:extLst>
                <a:ext uri="{FF2B5EF4-FFF2-40B4-BE49-F238E27FC236}">
                  <a16:creationId xmlns:a16="http://schemas.microsoft.com/office/drawing/2014/main" id="{2DE8C1ED-A766-4491-BEC7-2DA4455EAD23}"/>
                </a:ext>
              </a:extLst>
            </p:cNvPr>
            <p:cNvSpPr txBox="1"/>
            <p:nvPr/>
          </p:nvSpPr>
          <p:spPr>
            <a:xfrm>
              <a:off x="5296676" y="6025118"/>
              <a:ext cx="1598647" cy="369332"/>
            </a:xfrm>
            <a:prstGeom prst="rect">
              <a:avLst/>
            </a:prstGeom>
            <a:noFill/>
          </p:spPr>
          <p:txBody>
            <a:bodyPr wrap="square" rtlCol="0">
              <a:spAutoFit/>
            </a:bodyPr>
            <a:lstStyle/>
            <a:p>
              <a:pPr algn="ctr"/>
              <a:r>
                <a:rPr lang="en-US" dirty="0"/>
                <a:t>Polyalanine</a:t>
              </a:r>
            </a:p>
          </p:txBody>
        </p:sp>
      </p:grpSp>
    </p:spTree>
    <p:extLst>
      <p:ext uri="{BB962C8B-B14F-4D97-AF65-F5344CB8AC3E}">
        <p14:creationId xmlns:p14="http://schemas.microsoft.com/office/powerpoint/2010/main" val="170236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1: Modeling Molecules</a:t>
            </a:r>
          </a:p>
        </p:txBody>
      </p:sp>
      <p:sp>
        <p:nvSpPr>
          <p:cNvPr id="3" name="Content Placeholder 2"/>
          <p:cNvSpPr>
            <a:spLocks noGrp="1"/>
          </p:cNvSpPr>
          <p:nvPr>
            <p:ph idx="1"/>
          </p:nvPr>
        </p:nvSpPr>
        <p:spPr>
          <a:xfrm>
            <a:off x="726392" y="1825625"/>
            <a:ext cx="3508151" cy="4351338"/>
          </a:xfrm>
        </p:spPr>
        <p:txBody>
          <a:bodyPr>
            <a:normAutofit fontScale="85000" lnSpcReduction="10000"/>
          </a:bodyPr>
          <a:lstStyle/>
          <a:p>
            <a:r>
              <a:rPr lang="en-US" dirty="0"/>
              <a:t>You will need:</a:t>
            </a:r>
          </a:p>
          <a:p>
            <a:pPr lvl="1"/>
            <a:r>
              <a:rPr lang="en-US" dirty="0"/>
              <a:t>1 Model Set per Group</a:t>
            </a:r>
          </a:p>
          <a:p>
            <a:pPr lvl="1"/>
            <a:r>
              <a:rPr lang="en-US" dirty="0"/>
              <a:t>1 Copy of the Handout per Person</a:t>
            </a:r>
          </a:p>
          <a:p>
            <a:r>
              <a:rPr lang="en-US" dirty="0"/>
              <a:t>Build the models indicated on your sheet.</a:t>
            </a:r>
          </a:p>
          <a:p>
            <a:r>
              <a:rPr lang="en-US" dirty="0"/>
              <a:t>Fill in your observations about each molecule.</a:t>
            </a:r>
          </a:p>
          <a:p>
            <a:r>
              <a:rPr lang="en-US" dirty="0"/>
              <a:t>Keep your ethene, glucose, alanine, and terephthalic acid models intact.</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6</a:t>
            </a:fld>
            <a:endParaRPr lang="en-US"/>
          </a:p>
        </p:txBody>
      </p:sp>
      <p:pic>
        <p:nvPicPr>
          <p:cNvPr id="6" name="Picture 5">
            <a:extLst>
              <a:ext uri="{FF2B5EF4-FFF2-40B4-BE49-F238E27FC236}">
                <a16:creationId xmlns:a16="http://schemas.microsoft.com/office/drawing/2014/main" id="{2D36CFBE-4309-45CF-9A6C-E1B13E9F79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1657" y="1980577"/>
            <a:ext cx="3982472" cy="1730749"/>
          </a:xfrm>
          <a:prstGeom prst="rect">
            <a:avLst/>
          </a:prstGeom>
        </p:spPr>
      </p:pic>
      <p:graphicFrame>
        <p:nvGraphicFramePr>
          <p:cNvPr id="7" name="Object 6">
            <a:extLst>
              <a:ext uri="{FF2B5EF4-FFF2-40B4-BE49-F238E27FC236}">
                <a16:creationId xmlns:a16="http://schemas.microsoft.com/office/drawing/2014/main" id="{36732A72-22B3-4916-AE35-BBDAEABA2F54}"/>
              </a:ext>
            </a:extLst>
          </p:cNvPr>
          <p:cNvGraphicFramePr>
            <a:graphicFrameLocks noChangeAspect="1"/>
          </p:cNvGraphicFramePr>
          <p:nvPr>
            <p:extLst>
              <p:ext uri="{D42A27DB-BD31-4B8C-83A1-F6EECF244321}">
                <p14:modId xmlns:p14="http://schemas.microsoft.com/office/powerpoint/2010/main" val="3805562487"/>
              </p:ext>
            </p:extLst>
          </p:nvPr>
        </p:nvGraphicFramePr>
        <p:xfrm>
          <a:off x="4910138" y="4000500"/>
          <a:ext cx="2921000" cy="1484313"/>
        </p:xfrm>
        <a:graphic>
          <a:graphicData uri="http://schemas.openxmlformats.org/presentationml/2006/ole">
            <mc:AlternateContent xmlns:mc="http://schemas.openxmlformats.org/markup-compatibility/2006">
              <mc:Choice xmlns:v="urn:schemas-microsoft-com:vml" Requires="v">
                <p:oleObj spid="_x0000_s2050" name="CS ChemDraw Drawing" r:id="rId5" imgW="3465378" imgH="1758502" progId="ChemDraw.Document.6.0">
                  <p:embed/>
                </p:oleObj>
              </mc:Choice>
              <mc:Fallback>
                <p:oleObj name="CS ChemDraw Drawing" r:id="rId5" imgW="3465378" imgH="1758502" progId="ChemDraw.Document.6.0">
                  <p:embed/>
                  <p:pic>
                    <p:nvPicPr>
                      <p:cNvPr id="7" name="Object 6">
                        <a:extLst>
                          <a:ext uri="{FF2B5EF4-FFF2-40B4-BE49-F238E27FC236}">
                            <a16:creationId xmlns:a16="http://schemas.microsoft.com/office/drawing/2014/main" id="{36732A72-22B3-4916-AE35-BBDAEABA2F54}"/>
                          </a:ext>
                        </a:extLst>
                      </p:cNvPr>
                      <p:cNvPicPr/>
                      <p:nvPr/>
                    </p:nvPicPr>
                    <p:blipFill>
                      <a:blip r:embed="rId6"/>
                      <a:stretch>
                        <a:fillRect/>
                      </a:stretch>
                    </p:blipFill>
                    <p:spPr>
                      <a:xfrm>
                        <a:off x="4910138" y="4000500"/>
                        <a:ext cx="2921000" cy="1484313"/>
                      </a:xfrm>
                      <a:prstGeom prst="rect">
                        <a:avLst/>
                      </a:prstGeom>
                      <a:solidFill>
                        <a:schemeClr val="accent5">
                          <a:lumMod val="60000"/>
                          <a:lumOff val="40000"/>
                        </a:schemeClr>
                      </a:solidFill>
                    </p:spPr>
                  </p:pic>
                </p:oleObj>
              </mc:Fallback>
            </mc:AlternateContent>
          </a:graphicData>
        </a:graphic>
      </p:graphicFrame>
    </p:spTree>
    <p:extLst>
      <p:ext uri="{BB962C8B-B14F-4D97-AF65-F5344CB8AC3E}">
        <p14:creationId xmlns:p14="http://schemas.microsoft.com/office/powerpoint/2010/main" val="5696053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PET: The Prototypical Plastic</a:t>
            </a:r>
          </a:p>
        </p:txBody>
      </p:sp>
      <p:sp>
        <p:nvSpPr>
          <p:cNvPr id="5" name="Slide Number Placeholder 4"/>
          <p:cNvSpPr>
            <a:spLocks noGrp="1"/>
          </p:cNvSpPr>
          <p:nvPr>
            <p:ph type="sldNum" sz="quarter" idx="12"/>
          </p:nvPr>
        </p:nvSpPr>
        <p:spPr/>
        <p:txBody>
          <a:bodyPr/>
          <a:lstStyle/>
          <a:p>
            <a:fld id="{8C5A40D2-BF58-465D-8282-B59BC9A150F5}" type="slidenum">
              <a:rPr lang="en-US" smtClean="0"/>
              <a:t>7</a:t>
            </a:fld>
            <a:endParaRPr lang="en-US"/>
          </a:p>
        </p:txBody>
      </p:sp>
      <p:pic>
        <p:nvPicPr>
          <p:cNvPr id="6" name="Content Placeholder 3">
            <a:extLst>
              <a:ext uri="{FF2B5EF4-FFF2-40B4-BE49-F238E27FC236}">
                <a16:creationId xmlns:a16="http://schemas.microsoft.com/office/drawing/2014/main" id="{F65E40AA-112B-4829-8874-B13A335A74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6666" y="1821317"/>
            <a:ext cx="5816342" cy="2110272"/>
          </a:xfrm>
          <a:prstGeom prst="rect">
            <a:avLst/>
          </a:prstGeom>
          <a:solidFill>
            <a:schemeClr val="accent5">
              <a:lumMod val="60000"/>
              <a:lumOff val="40000"/>
            </a:schemeClr>
          </a:solidFill>
        </p:spPr>
      </p:pic>
      <p:pic>
        <p:nvPicPr>
          <p:cNvPr id="7" name="Picture 6">
            <a:extLst>
              <a:ext uri="{FF2B5EF4-FFF2-40B4-BE49-F238E27FC236}">
                <a16:creationId xmlns:a16="http://schemas.microsoft.com/office/drawing/2014/main" id="{DC0270D6-4CDF-463D-B6A7-FBA82C9882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27603" y="3922549"/>
            <a:ext cx="918376" cy="918376"/>
          </a:xfrm>
          <a:prstGeom prst="rect">
            <a:avLst/>
          </a:prstGeom>
        </p:spPr>
      </p:pic>
      <p:pic>
        <p:nvPicPr>
          <p:cNvPr id="8" name="Picture 7">
            <a:extLst>
              <a:ext uri="{FF2B5EF4-FFF2-40B4-BE49-F238E27FC236}">
                <a16:creationId xmlns:a16="http://schemas.microsoft.com/office/drawing/2014/main" id="{4DC0521D-3FEF-4D56-8D25-0EB2664D53B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6651784" y="2297705"/>
            <a:ext cx="1669732" cy="939224"/>
          </a:xfrm>
          <a:prstGeom prst="rect">
            <a:avLst/>
          </a:prstGeom>
        </p:spPr>
      </p:pic>
      <p:sp>
        <p:nvSpPr>
          <p:cNvPr id="9" name="TextBox 8">
            <a:extLst>
              <a:ext uri="{FF2B5EF4-FFF2-40B4-BE49-F238E27FC236}">
                <a16:creationId xmlns:a16="http://schemas.microsoft.com/office/drawing/2014/main" id="{2CC59490-34B3-4270-8622-5BC4AB62A44B}"/>
              </a:ext>
            </a:extLst>
          </p:cNvPr>
          <p:cNvSpPr txBox="1"/>
          <p:nvPr/>
        </p:nvSpPr>
        <p:spPr>
          <a:xfrm>
            <a:off x="1017474" y="4062217"/>
            <a:ext cx="5625534" cy="830997"/>
          </a:xfrm>
          <a:prstGeom prst="rect">
            <a:avLst/>
          </a:prstGeom>
          <a:noFill/>
        </p:spPr>
        <p:txBody>
          <a:bodyPr wrap="square" rtlCol="0">
            <a:spAutoFit/>
          </a:bodyPr>
          <a:lstStyle/>
          <a:p>
            <a:r>
              <a:rPr lang="en-US" sz="2400" dirty="0"/>
              <a:t>We will extract individual PET strands from molten soda bottles pieces.</a:t>
            </a:r>
          </a:p>
        </p:txBody>
      </p:sp>
    </p:spTree>
    <p:extLst>
      <p:ext uri="{BB962C8B-B14F-4D97-AF65-F5344CB8AC3E}">
        <p14:creationId xmlns:p14="http://schemas.microsoft.com/office/powerpoint/2010/main" val="2258807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8">
            <a:extLst>
              <a:ext uri="{FF2B5EF4-FFF2-40B4-BE49-F238E27FC236}">
                <a16:creationId xmlns:a16="http://schemas.microsoft.com/office/drawing/2014/main" id="{16CC8503-1D28-4E68-9B13-049A24EACD7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86" t="4469" r="15241" b="5149"/>
          <a:stretch/>
        </p:blipFill>
        <p:spPr>
          <a:xfrm>
            <a:off x="3778456" y="1624809"/>
            <a:ext cx="2407397" cy="2101864"/>
          </a:xfrm>
          <a:prstGeom prst="rect">
            <a:avLst/>
          </a:prstGeom>
        </p:spPr>
      </p:pic>
      <p:sp>
        <p:nvSpPr>
          <p:cNvPr id="2" name="Title 1"/>
          <p:cNvSpPr>
            <a:spLocks noGrp="1"/>
          </p:cNvSpPr>
          <p:nvPr>
            <p:ph type="title"/>
          </p:nvPr>
        </p:nvSpPr>
        <p:spPr/>
        <p:txBody>
          <a:bodyPr>
            <a:normAutofit fontScale="90000"/>
          </a:bodyPr>
          <a:lstStyle/>
          <a:p>
            <a:r>
              <a:rPr lang="en-US" dirty="0"/>
              <a:t>Guar Gum and Casein: Natural Polymers</a:t>
            </a:r>
          </a:p>
        </p:txBody>
      </p:sp>
      <p:sp>
        <p:nvSpPr>
          <p:cNvPr id="3" name="Content Placeholder 2"/>
          <p:cNvSpPr>
            <a:spLocks noGrp="1"/>
          </p:cNvSpPr>
          <p:nvPr>
            <p:ph idx="1"/>
          </p:nvPr>
        </p:nvSpPr>
        <p:spPr>
          <a:xfrm>
            <a:off x="726393" y="1825625"/>
            <a:ext cx="3540808" cy="4351338"/>
          </a:xfrm>
        </p:spPr>
        <p:txBody>
          <a:bodyPr>
            <a:normAutofit fontScale="92500" lnSpcReduction="10000"/>
          </a:bodyPr>
          <a:lstStyle/>
          <a:p>
            <a:pPr marL="285750" indent="-285750">
              <a:buFont typeface="Arial" panose="020B0604020202020204" pitchFamily="34" charset="0"/>
              <a:buChar char="•"/>
            </a:pPr>
            <a:r>
              <a:rPr lang="en-US" sz="2800" dirty="0"/>
              <a:t>Casein is a protein found in milk that complexes calcium.</a:t>
            </a:r>
          </a:p>
          <a:p>
            <a:pPr marL="285750" indent="-285750">
              <a:buFont typeface="Arial" panose="020B0604020202020204" pitchFamily="34" charset="0"/>
              <a:buChar char="•"/>
            </a:pPr>
            <a:r>
              <a:rPr lang="en-US" sz="2800" dirty="0"/>
              <a:t>Guar Gum is a polymeric sugar extracted from Guar beans.</a:t>
            </a:r>
          </a:p>
          <a:p>
            <a:pPr marL="285750" indent="-285750">
              <a:buFont typeface="Arial" panose="020B0604020202020204" pitchFamily="34" charset="0"/>
              <a:buChar char="•"/>
            </a:pPr>
            <a:r>
              <a:rPr lang="en-US" sz="2800" dirty="0"/>
              <a:t>We will concatenate (tie into knots) casein and covalently crosslink guar gum to form plastics.</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8</a:t>
            </a:fld>
            <a:endParaRPr lang="en-US"/>
          </a:p>
        </p:txBody>
      </p:sp>
      <p:grpSp>
        <p:nvGrpSpPr>
          <p:cNvPr id="7" name="Group 6">
            <a:extLst>
              <a:ext uri="{FF2B5EF4-FFF2-40B4-BE49-F238E27FC236}">
                <a16:creationId xmlns:a16="http://schemas.microsoft.com/office/drawing/2014/main" id="{A25598E0-DA3D-411D-BA16-7D79090B1083}"/>
              </a:ext>
            </a:extLst>
          </p:cNvPr>
          <p:cNvGrpSpPr/>
          <p:nvPr/>
        </p:nvGrpSpPr>
        <p:grpSpPr>
          <a:xfrm>
            <a:off x="5730835" y="3233313"/>
            <a:ext cx="2686772" cy="1802988"/>
            <a:chOff x="6795795" y="1630396"/>
            <a:chExt cx="4135210" cy="2774979"/>
          </a:xfrm>
        </p:grpSpPr>
        <p:pic>
          <p:nvPicPr>
            <p:cNvPr id="8" name="Picture 7">
              <a:extLst>
                <a:ext uri="{FF2B5EF4-FFF2-40B4-BE49-F238E27FC236}">
                  <a16:creationId xmlns:a16="http://schemas.microsoft.com/office/drawing/2014/main" id="{B1FF07A5-5C5D-4A47-BF45-8445275742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5795" y="1630396"/>
              <a:ext cx="3943739" cy="2200861"/>
            </a:xfrm>
            <a:prstGeom prst="rect">
              <a:avLst/>
            </a:prstGeom>
            <a:solidFill>
              <a:schemeClr val="accent5">
                <a:lumMod val="60000"/>
                <a:lumOff val="40000"/>
              </a:schemeClr>
            </a:solidFill>
          </p:spPr>
        </p:pic>
        <p:sp>
          <p:nvSpPr>
            <p:cNvPr id="9" name="TextBox 8">
              <a:extLst>
                <a:ext uri="{FF2B5EF4-FFF2-40B4-BE49-F238E27FC236}">
                  <a16:creationId xmlns:a16="http://schemas.microsoft.com/office/drawing/2014/main" id="{FDC65E15-A110-430B-A834-0C03BFB27713}"/>
                </a:ext>
              </a:extLst>
            </p:cNvPr>
            <p:cNvSpPr txBox="1"/>
            <p:nvPr/>
          </p:nvSpPr>
          <p:spPr>
            <a:xfrm>
              <a:off x="7968338" y="3836936"/>
              <a:ext cx="2962667" cy="568439"/>
            </a:xfrm>
            <a:prstGeom prst="rect">
              <a:avLst/>
            </a:prstGeom>
            <a:noFill/>
          </p:spPr>
          <p:txBody>
            <a:bodyPr wrap="square" rtlCol="0">
              <a:spAutoFit/>
            </a:bodyPr>
            <a:lstStyle/>
            <a:p>
              <a:pPr algn="ctr"/>
              <a:r>
                <a:rPr lang="en-US" dirty="0"/>
                <a:t>Guar Gum</a:t>
              </a:r>
            </a:p>
          </p:txBody>
        </p:sp>
      </p:grpSp>
      <p:pic>
        <p:nvPicPr>
          <p:cNvPr id="10" name="Picture 9">
            <a:extLst>
              <a:ext uri="{FF2B5EF4-FFF2-40B4-BE49-F238E27FC236}">
                <a16:creationId xmlns:a16="http://schemas.microsoft.com/office/drawing/2014/main" id="{BFF0EED5-3C7A-4A1D-BC70-BA43B5AA43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1890" y="4821801"/>
            <a:ext cx="1027925" cy="1259208"/>
          </a:xfrm>
          <a:prstGeom prst="rect">
            <a:avLst/>
          </a:prstGeom>
        </p:spPr>
      </p:pic>
      <p:sp>
        <p:nvSpPr>
          <p:cNvPr id="11" name="TextBox 10">
            <a:extLst>
              <a:ext uri="{FF2B5EF4-FFF2-40B4-BE49-F238E27FC236}">
                <a16:creationId xmlns:a16="http://schemas.microsoft.com/office/drawing/2014/main" id="{83392626-273C-40AB-93ED-89FC84A259E7}"/>
              </a:ext>
            </a:extLst>
          </p:cNvPr>
          <p:cNvSpPr txBox="1"/>
          <p:nvPr/>
        </p:nvSpPr>
        <p:spPr>
          <a:xfrm>
            <a:off x="4132187" y="3700792"/>
            <a:ext cx="1598647" cy="369332"/>
          </a:xfrm>
          <a:prstGeom prst="rect">
            <a:avLst/>
          </a:prstGeom>
          <a:noFill/>
        </p:spPr>
        <p:txBody>
          <a:bodyPr wrap="square" rtlCol="0">
            <a:spAutoFit/>
          </a:bodyPr>
          <a:lstStyle/>
          <a:p>
            <a:pPr algn="ctr"/>
            <a:r>
              <a:rPr lang="en-US" dirty="0"/>
              <a:t>Casein</a:t>
            </a:r>
          </a:p>
        </p:txBody>
      </p:sp>
    </p:spTree>
    <p:extLst>
      <p:ext uri="{BB962C8B-B14F-4D97-AF65-F5344CB8AC3E}">
        <p14:creationId xmlns:p14="http://schemas.microsoft.com/office/powerpoint/2010/main" val="1542343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Guar Gum and Casein: Natural Polymers</a:t>
            </a:r>
          </a:p>
        </p:txBody>
      </p:sp>
      <p:sp>
        <p:nvSpPr>
          <p:cNvPr id="3" name="Content Placeholder 2"/>
          <p:cNvSpPr>
            <a:spLocks noGrp="1"/>
          </p:cNvSpPr>
          <p:nvPr>
            <p:ph idx="1"/>
          </p:nvPr>
        </p:nvSpPr>
        <p:spPr>
          <a:xfrm>
            <a:off x="726392" y="1825625"/>
            <a:ext cx="3714979" cy="4351338"/>
          </a:xfrm>
        </p:spPr>
        <p:txBody>
          <a:bodyPr>
            <a:normAutofit fontScale="85000" lnSpcReduction="20000"/>
          </a:bodyPr>
          <a:lstStyle/>
          <a:p>
            <a:pPr marL="285750" indent="-285750">
              <a:buFont typeface="Arial" panose="020B0604020202020204" pitchFamily="34" charset="0"/>
              <a:buChar char="•"/>
            </a:pPr>
            <a:r>
              <a:rPr lang="en-US" sz="2800" dirty="0"/>
              <a:t>Predict which plastic, concatenated casein or crosslinked guar gum, will be a stronger material. Write your prediction on your worksheet.</a:t>
            </a:r>
          </a:p>
          <a:p>
            <a:pPr marL="285750" indent="-285750">
              <a:buFont typeface="Arial" panose="020B0604020202020204" pitchFamily="34" charset="0"/>
              <a:buChar char="•"/>
            </a:pPr>
            <a:r>
              <a:rPr lang="en-US" sz="2800" dirty="0"/>
              <a:t>Predict which material will be softer (squishier).</a:t>
            </a:r>
          </a:p>
          <a:p>
            <a:pPr marL="285750" indent="-285750">
              <a:buFont typeface="Arial" panose="020B0604020202020204" pitchFamily="34" charset="0"/>
              <a:buChar char="•"/>
            </a:pPr>
            <a:r>
              <a:rPr lang="en-US" sz="2800" dirty="0"/>
              <a:t>Predict which material will be more durable.</a:t>
            </a:r>
          </a:p>
          <a:p>
            <a:pPr marL="285750" indent="-285750">
              <a:buFont typeface="Arial" panose="020B0604020202020204" pitchFamily="34" charset="0"/>
              <a:buChar char="•"/>
            </a:pPr>
            <a:r>
              <a:rPr lang="en-US" sz="2800" dirty="0"/>
              <a:t>Do you predict natural polymers to have better or worse properties than PET?</a:t>
            </a:r>
          </a:p>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9</a:t>
            </a:fld>
            <a:endParaRPr lang="en-US"/>
          </a:p>
        </p:txBody>
      </p:sp>
      <p:pic>
        <p:nvPicPr>
          <p:cNvPr id="6" name="Content Placeholder 8">
            <a:extLst>
              <a:ext uri="{FF2B5EF4-FFF2-40B4-BE49-F238E27FC236}">
                <a16:creationId xmlns:a16="http://schemas.microsoft.com/office/drawing/2014/main" id="{728DC550-074F-4D13-941D-822BE93835B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86" t="4469" r="15241" b="5149"/>
          <a:stretch/>
        </p:blipFill>
        <p:spPr>
          <a:xfrm>
            <a:off x="6457950" y="2591018"/>
            <a:ext cx="1987416" cy="1735184"/>
          </a:xfrm>
          <a:prstGeom prst="rect">
            <a:avLst/>
          </a:prstGeom>
        </p:spPr>
      </p:pic>
      <p:grpSp>
        <p:nvGrpSpPr>
          <p:cNvPr id="7" name="Group 6">
            <a:extLst>
              <a:ext uri="{FF2B5EF4-FFF2-40B4-BE49-F238E27FC236}">
                <a16:creationId xmlns:a16="http://schemas.microsoft.com/office/drawing/2014/main" id="{93607888-A9E9-493F-911B-C0C0559DF8BC}"/>
              </a:ext>
            </a:extLst>
          </p:cNvPr>
          <p:cNvGrpSpPr/>
          <p:nvPr/>
        </p:nvGrpSpPr>
        <p:grpSpPr>
          <a:xfrm>
            <a:off x="4553726" y="1506046"/>
            <a:ext cx="2057400" cy="1269844"/>
            <a:chOff x="6795795" y="1630396"/>
            <a:chExt cx="3943739" cy="2575872"/>
          </a:xfrm>
        </p:grpSpPr>
        <p:pic>
          <p:nvPicPr>
            <p:cNvPr id="8" name="Picture 7">
              <a:extLst>
                <a:ext uri="{FF2B5EF4-FFF2-40B4-BE49-F238E27FC236}">
                  <a16:creationId xmlns:a16="http://schemas.microsoft.com/office/drawing/2014/main" id="{ED678C8D-3F6D-4609-AA7C-E8889AFA655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5795" y="1630396"/>
              <a:ext cx="3943739" cy="2200861"/>
            </a:xfrm>
            <a:prstGeom prst="rect">
              <a:avLst/>
            </a:prstGeom>
            <a:solidFill>
              <a:schemeClr val="accent5">
                <a:lumMod val="60000"/>
                <a:lumOff val="40000"/>
              </a:schemeClr>
            </a:solidFill>
          </p:spPr>
        </p:pic>
        <p:sp>
          <p:nvSpPr>
            <p:cNvPr id="9" name="TextBox 8">
              <a:extLst>
                <a:ext uri="{FF2B5EF4-FFF2-40B4-BE49-F238E27FC236}">
                  <a16:creationId xmlns:a16="http://schemas.microsoft.com/office/drawing/2014/main" id="{9A12FA26-F6F1-4F27-BD20-D2E1E8F7DCAE}"/>
                </a:ext>
              </a:extLst>
            </p:cNvPr>
            <p:cNvSpPr txBox="1"/>
            <p:nvPr/>
          </p:nvSpPr>
          <p:spPr>
            <a:xfrm>
              <a:off x="7968340" y="3836936"/>
              <a:ext cx="1598647" cy="369332"/>
            </a:xfrm>
            <a:prstGeom prst="rect">
              <a:avLst/>
            </a:prstGeom>
            <a:noFill/>
          </p:spPr>
          <p:txBody>
            <a:bodyPr wrap="square" rtlCol="0">
              <a:spAutoFit/>
            </a:bodyPr>
            <a:lstStyle/>
            <a:p>
              <a:pPr algn="ctr"/>
              <a:r>
                <a:rPr lang="en-US" dirty="0"/>
                <a:t>Guar Gum</a:t>
              </a:r>
            </a:p>
          </p:txBody>
        </p:sp>
      </p:grpSp>
      <p:sp>
        <p:nvSpPr>
          <p:cNvPr id="10" name="TextBox 9">
            <a:extLst>
              <a:ext uri="{FF2B5EF4-FFF2-40B4-BE49-F238E27FC236}">
                <a16:creationId xmlns:a16="http://schemas.microsoft.com/office/drawing/2014/main" id="{6BA904EB-25E0-4E0D-AACF-968C6717748C}"/>
              </a:ext>
            </a:extLst>
          </p:cNvPr>
          <p:cNvSpPr txBox="1"/>
          <p:nvPr/>
        </p:nvSpPr>
        <p:spPr>
          <a:xfrm>
            <a:off x="6968963" y="4326202"/>
            <a:ext cx="1035374" cy="369332"/>
          </a:xfrm>
          <a:prstGeom prst="rect">
            <a:avLst/>
          </a:prstGeom>
          <a:noFill/>
        </p:spPr>
        <p:txBody>
          <a:bodyPr wrap="square" rtlCol="0">
            <a:spAutoFit/>
          </a:bodyPr>
          <a:lstStyle/>
          <a:p>
            <a:pPr algn="ctr"/>
            <a:r>
              <a:rPr lang="en-US" dirty="0"/>
              <a:t>Casein</a:t>
            </a:r>
          </a:p>
        </p:txBody>
      </p:sp>
      <p:pic>
        <p:nvPicPr>
          <p:cNvPr id="11" name="Content Placeholder 3">
            <a:extLst>
              <a:ext uri="{FF2B5EF4-FFF2-40B4-BE49-F238E27FC236}">
                <a16:creationId xmlns:a16="http://schemas.microsoft.com/office/drawing/2014/main" id="{E2D57DDA-CCFA-4C1B-B59F-59C86A734B5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770" t="47009" r="8378"/>
          <a:stretch/>
        </p:blipFill>
        <p:spPr>
          <a:xfrm>
            <a:off x="4441371" y="4725419"/>
            <a:ext cx="2489069" cy="1231715"/>
          </a:xfrm>
          <a:prstGeom prst="rect">
            <a:avLst/>
          </a:prstGeom>
          <a:solidFill>
            <a:schemeClr val="accent5">
              <a:lumMod val="60000"/>
              <a:lumOff val="40000"/>
            </a:schemeClr>
          </a:solidFill>
        </p:spPr>
      </p:pic>
    </p:spTree>
    <p:extLst>
      <p:ext uri="{BB962C8B-B14F-4D97-AF65-F5344CB8AC3E}">
        <p14:creationId xmlns:p14="http://schemas.microsoft.com/office/powerpoint/2010/main" val="3476093281"/>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TotalTime>
  <Words>1533</Words>
  <Application>Microsoft Office PowerPoint</Application>
  <PresentationFormat>On-screen Show (4:3)</PresentationFormat>
  <Paragraphs>165</Paragraphs>
  <Slides>15</Slides>
  <Notes>12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1" baseType="lpstr">
      <vt:lpstr>Arial</vt:lpstr>
      <vt:lpstr>Calibri</vt:lpstr>
      <vt:lpstr>Calibri Light</vt:lpstr>
      <vt:lpstr>Times New Roman</vt:lpstr>
      <vt:lpstr>Office Theme</vt:lpstr>
      <vt:lpstr>CS ChemDraw Drawing</vt:lpstr>
      <vt:lpstr>Polymer Synthesis from Common Materials</vt:lpstr>
      <vt:lpstr>What are polymer monomers?</vt:lpstr>
      <vt:lpstr>Period Table</vt:lpstr>
      <vt:lpstr>What are polymers?</vt:lpstr>
      <vt:lpstr>Natural Polymers</vt:lpstr>
      <vt:lpstr>Lesson 1: Modeling Molecules</vt:lpstr>
      <vt:lpstr>PET: The Prototypical Plastic</vt:lpstr>
      <vt:lpstr>Guar Gum and Casein: Natural Polymers</vt:lpstr>
      <vt:lpstr>Guar Gum and Casein: Natural Polymers</vt:lpstr>
      <vt:lpstr>Lesson 1 Discussion</vt:lpstr>
      <vt:lpstr>Lesson 2: Crosslinking: Polymers to Plastics</vt:lpstr>
      <vt:lpstr>Lesson 2 Discussion</vt:lpstr>
      <vt:lpstr>Recycle and Upcycle Plastic</vt:lpstr>
      <vt:lpstr>Lesson 3: Extracting Polymer Strands From Soda Bottles</vt:lpstr>
      <vt:lpstr>Lesson 3 Discussion</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Shireen Alemadi</cp:lastModifiedBy>
  <cp:revision>18</cp:revision>
  <dcterms:created xsi:type="dcterms:W3CDTF">2018-10-15T14:10:44Z</dcterms:created>
  <dcterms:modified xsi:type="dcterms:W3CDTF">2021-07-30T19:45:44Z</dcterms:modified>
</cp:coreProperties>
</file>